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192000" cy="16256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-15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EBF7-8A2F-4631-83FE-67EA2385855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796F-0073-4704-80FF-3A3FF1CA0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28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EBF7-8A2F-4631-83FE-67EA2385855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796F-0073-4704-80FF-3A3FF1CA0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051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EBF7-8A2F-4631-83FE-67EA2385855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796F-0073-4704-80FF-3A3FF1CA0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96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EBF7-8A2F-4631-83FE-67EA2385855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796F-0073-4704-80FF-3A3FF1CA0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013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EBF7-8A2F-4631-83FE-67EA2385855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796F-0073-4704-80FF-3A3FF1CA0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58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EBF7-8A2F-4631-83FE-67EA2385855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796F-0073-4704-80FF-3A3FF1CA0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69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EBF7-8A2F-4631-83FE-67EA2385855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796F-0073-4704-80FF-3A3FF1CA0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210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EBF7-8A2F-4631-83FE-67EA2385855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796F-0073-4704-80FF-3A3FF1CA0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30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EBF7-8A2F-4631-83FE-67EA2385855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796F-0073-4704-80FF-3A3FF1CA0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85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EBF7-8A2F-4631-83FE-67EA2385855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796F-0073-4704-80FF-3A3FF1CA0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639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EBF7-8A2F-4631-83FE-67EA2385855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796F-0073-4704-80FF-3A3FF1CA0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60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4EBF7-8A2F-4631-83FE-67EA2385855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2796F-0073-4704-80FF-3A3FF1CA0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60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>
            <a:spLocks noGrp="1"/>
          </p:cNvSpPr>
          <p:nvPr>
            <p:ph type="subTitle" idx="1"/>
          </p:nvPr>
        </p:nvSpPr>
        <p:spPr>
          <a:xfrm>
            <a:off x="373613" y="506456"/>
            <a:ext cx="11444775" cy="1063425"/>
          </a:xfrm>
          <a:solidFill>
            <a:srgbClr val="92D050"/>
          </a:solidFill>
        </p:spPr>
        <p:txBody>
          <a:bodyPr anchor="b">
            <a:noAutofit/>
          </a:bodyPr>
          <a:lstStyle/>
          <a:p>
            <a:r>
              <a:rPr kumimoji="1" lang="ja-JP" altLang="en-US" sz="5400" b="1" dirty="0">
                <a:solidFill>
                  <a:schemeClr val="bg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空き家・空き地バンク制度のご案内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707145" y="1962597"/>
            <a:ext cx="10777711" cy="23605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67402" rtl="0" eaLnBrk="1" latinLnBrk="0" hangingPunct="1">
              <a:lnSpc>
                <a:spcPct val="90000"/>
              </a:lnSpc>
              <a:spcBef>
                <a:spcPts val="2370"/>
              </a:spcBef>
              <a:buFont typeface="Arial" panose="020B0604020202020204" pitchFamily="34" charset="0"/>
              <a:buNone/>
              <a:defRPr kumimoji="1" sz="56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3701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47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67402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51103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34805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18506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02207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585908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69609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/>
              <a:t>　町では、平成</a:t>
            </a:r>
            <a:r>
              <a:rPr lang="en-US" altLang="ja-JP" sz="3200" dirty="0"/>
              <a:t>31</a:t>
            </a:r>
            <a:r>
              <a:rPr lang="ja-JP" altLang="en-US" sz="3200" dirty="0"/>
              <a:t>年４月から、移住定住促進の一環として「御船町空き家・空き地バンク」を開設しています。</a:t>
            </a:r>
            <a:endParaRPr lang="en-US" altLang="ja-JP" sz="3200" dirty="0"/>
          </a:p>
          <a:p>
            <a:pPr algn="l"/>
            <a:r>
              <a:rPr lang="ja-JP" altLang="en-US" sz="3200" dirty="0"/>
              <a:t>　この制度は、御船町内の空き家等を貸したい・売りたい所有者が、空き家バンクへ登録し、空き家等を借りたい・買いたい利用者へ町が情報を発信することで、空き家等の有効活用及び御船町への移住促進を図る制度です。</a:t>
            </a:r>
            <a:endParaRPr lang="en-US" altLang="ja-JP" sz="3200" dirty="0"/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4123817" y="5343023"/>
            <a:ext cx="3793219" cy="24768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67402" rtl="0" eaLnBrk="1" latinLnBrk="0" hangingPunct="1">
              <a:lnSpc>
                <a:spcPct val="90000"/>
              </a:lnSpc>
              <a:spcBef>
                <a:spcPts val="2370"/>
              </a:spcBef>
              <a:buFont typeface="Arial" panose="020B0604020202020204" pitchFamily="34" charset="0"/>
              <a:buNone/>
              <a:defRPr kumimoji="1" sz="56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3701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47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67402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51103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34805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18506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02207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585908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69609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2400" dirty="0"/>
          </a:p>
        </p:txBody>
      </p:sp>
      <p:sp>
        <p:nvSpPr>
          <p:cNvPr id="23" name="サブタイトル 2"/>
          <p:cNvSpPr txBox="1">
            <a:spLocks/>
          </p:cNvSpPr>
          <p:nvPr/>
        </p:nvSpPr>
        <p:spPr>
          <a:xfrm>
            <a:off x="5988036" y="11548225"/>
            <a:ext cx="4202549" cy="1808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67402" rtl="0" eaLnBrk="1" latinLnBrk="0" hangingPunct="1">
              <a:lnSpc>
                <a:spcPct val="90000"/>
              </a:lnSpc>
              <a:spcBef>
                <a:spcPts val="2370"/>
              </a:spcBef>
              <a:buFont typeface="Arial" panose="020B0604020202020204" pitchFamily="34" charset="0"/>
              <a:buNone/>
              <a:defRPr kumimoji="1" sz="56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3701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47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67402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51103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34805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18506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02207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585908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69609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/>
          </a:p>
        </p:txBody>
      </p:sp>
      <p:grpSp>
        <p:nvGrpSpPr>
          <p:cNvPr id="33" name="グループ化 32"/>
          <p:cNvGrpSpPr/>
          <p:nvPr/>
        </p:nvGrpSpPr>
        <p:grpSpPr>
          <a:xfrm>
            <a:off x="263781" y="5530116"/>
            <a:ext cx="11528169" cy="5863653"/>
            <a:chOff x="263781" y="5117158"/>
            <a:chExt cx="11528169" cy="5863653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731366" y="8179498"/>
              <a:ext cx="10973163" cy="2801313"/>
              <a:chOff x="677565" y="7956610"/>
              <a:chExt cx="9191210" cy="2408879"/>
            </a:xfrm>
          </p:grpSpPr>
          <p:pic>
            <p:nvPicPr>
              <p:cNvPr id="6" name="図 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7565" y="7956610"/>
                <a:ext cx="1604218" cy="1953386"/>
              </a:xfrm>
              <a:prstGeom prst="rect">
                <a:avLst/>
              </a:prstGeom>
            </p:spPr>
          </p:pic>
          <p:sp>
            <p:nvSpPr>
              <p:cNvPr id="8" name="サブタイトル 2"/>
              <p:cNvSpPr txBox="1">
                <a:spLocks/>
              </p:cNvSpPr>
              <p:nvPr/>
            </p:nvSpPr>
            <p:spPr>
              <a:xfrm>
                <a:off x="7767739" y="9798583"/>
                <a:ext cx="2101036" cy="56690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ctr" defTabSz="2167402" rtl="0" eaLnBrk="1" latinLnBrk="0" hangingPunct="1">
                  <a:lnSpc>
                    <a:spcPct val="90000"/>
                  </a:lnSpc>
                  <a:spcBef>
                    <a:spcPts val="2370"/>
                  </a:spcBef>
                  <a:buFont typeface="Arial" panose="020B0604020202020204" pitchFamily="34" charset="0"/>
                  <a:buNone/>
                  <a:defRPr kumimoji="1" sz="568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3701" indent="0" algn="ctr" defTabSz="2167402" rtl="0" eaLnBrk="1" latinLnBrk="0" hangingPunct="1">
                  <a:lnSpc>
                    <a:spcPct val="90000"/>
                  </a:lnSpc>
                  <a:spcBef>
                    <a:spcPts val="1185"/>
                  </a:spcBef>
                  <a:buFont typeface="Arial" panose="020B0604020202020204" pitchFamily="34" charset="0"/>
                  <a:buNone/>
                  <a:defRPr kumimoji="1" sz="474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67402" indent="0" algn="ctr" defTabSz="2167402" rtl="0" eaLnBrk="1" latinLnBrk="0" hangingPunct="1">
                  <a:lnSpc>
                    <a:spcPct val="90000"/>
                  </a:lnSpc>
                  <a:spcBef>
                    <a:spcPts val="1185"/>
                  </a:spcBef>
                  <a:buFont typeface="Arial" panose="020B0604020202020204" pitchFamily="34" charset="0"/>
                  <a:buNone/>
                  <a:defRPr kumimoji="1" sz="4267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51103" indent="0" algn="ctr" defTabSz="2167402" rtl="0" eaLnBrk="1" latinLnBrk="0" hangingPunct="1">
                  <a:lnSpc>
                    <a:spcPct val="90000"/>
                  </a:lnSpc>
                  <a:spcBef>
                    <a:spcPts val="1185"/>
                  </a:spcBef>
                  <a:buFont typeface="Arial" panose="020B0604020202020204" pitchFamily="34" charset="0"/>
                  <a:buNone/>
                  <a:defRPr kumimoji="1" sz="3792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34805" indent="0" algn="ctr" defTabSz="2167402" rtl="0" eaLnBrk="1" latinLnBrk="0" hangingPunct="1">
                  <a:lnSpc>
                    <a:spcPct val="90000"/>
                  </a:lnSpc>
                  <a:spcBef>
                    <a:spcPts val="1185"/>
                  </a:spcBef>
                  <a:buFont typeface="Arial" panose="020B0604020202020204" pitchFamily="34" charset="0"/>
                  <a:buNone/>
                  <a:defRPr kumimoji="1" sz="3792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18506" indent="0" algn="ctr" defTabSz="2167402" rtl="0" eaLnBrk="1" latinLnBrk="0" hangingPunct="1">
                  <a:lnSpc>
                    <a:spcPct val="90000"/>
                  </a:lnSpc>
                  <a:spcBef>
                    <a:spcPts val="1185"/>
                  </a:spcBef>
                  <a:buFont typeface="Arial" panose="020B0604020202020204" pitchFamily="34" charset="0"/>
                  <a:buNone/>
                  <a:defRPr kumimoji="1" sz="3792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02207" indent="0" algn="ctr" defTabSz="2167402" rtl="0" eaLnBrk="1" latinLnBrk="0" hangingPunct="1">
                  <a:lnSpc>
                    <a:spcPct val="90000"/>
                  </a:lnSpc>
                  <a:spcBef>
                    <a:spcPts val="1185"/>
                  </a:spcBef>
                  <a:buFont typeface="Arial" panose="020B0604020202020204" pitchFamily="34" charset="0"/>
                  <a:buNone/>
                  <a:defRPr kumimoji="1" sz="3792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585908" indent="0" algn="ctr" defTabSz="2167402" rtl="0" eaLnBrk="1" latinLnBrk="0" hangingPunct="1">
                  <a:lnSpc>
                    <a:spcPct val="90000"/>
                  </a:lnSpc>
                  <a:spcBef>
                    <a:spcPts val="1185"/>
                  </a:spcBef>
                  <a:buFont typeface="Arial" panose="020B0604020202020204" pitchFamily="34" charset="0"/>
                  <a:buNone/>
                  <a:defRPr kumimoji="1" sz="3792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669609" indent="0" algn="ctr" defTabSz="2167402" rtl="0" eaLnBrk="1" latinLnBrk="0" hangingPunct="1">
                  <a:lnSpc>
                    <a:spcPct val="90000"/>
                  </a:lnSpc>
                  <a:spcBef>
                    <a:spcPts val="1185"/>
                  </a:spcBef>
                  <a:buFont typeface="Arial" panose="020B0604020202020204" pitchFamily="34" charset="0"/>
                  <a:buNone/>
                  <a:defRPr kumimoji="1" sz="3792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2400" dirty="0"/>
                  <a:t>空き家・空き地等利用希望者</a:t>
                </a:r>
              </a:p>
            </p:txBody>
          </p:sp>
        </p:grpSp>
        <p:sp>
          <p:nvSpPr>
            <p:cNvPr id="10" name="雲形吹き出し 9"/>
            <p:cNvSpPr/>
            <p:nvPr/>
          </p:nvSpPr>
          <p:spPr>
            <a:xfrm>
              <a:off x="263781" y="6044344"/>
              <a:ext cx="2533446" cy="1456538"/>
            </a:xfrm>
            <a:prstGeom prst="cloudCallout">
              <a:avLst>
                <a:gd name="adj1" fmla="val -5174"/>
                <a:gd name="adj2" fmla="val 100249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売りたい</a:t>
              </a:r>
              <a:endParaRPr kumimoji="1" lang="en-US" altLang="ja-JP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pPr algn="ctr"/>
              <a:r>
                <a:rPr lang="ja-JP" altLang="en-US" sz="24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貸したい</a:t>
              </a:r>
              <a:endParaRPr kumimoji="1"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13" name="円形吹き出し 12"/>
            <p:cNvSpPr/>
            <p:nvPr/>
          </p:nvSpPr>
          <p:spPr>
            <a:xfrm>
              <a:off x="9742399" y="6039661"/>
              <a:ext cx="2049551" cy="1512888"/>
            </a:xfrm>
            <a:prstGeom prst="wedgeEllipseCallout">
              <a:avLst>
                <a:gd name="adj1" fmla="val -9478"/>
                <a:gd name="adj2" fmla="val 97408"/>
              </a:avLst>
            </a:prstGeom>
            <a:ln>
              <a:solidFill>
                <a:schemeClr val="accent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買いたい</a:t>
              </a:r>
              <a:endParaRPr kumimoji="1" lang="en-US" altLang="ja-JP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pPr algn="ctr"/>
              <a:r>
                <a:rPr lang="ja-JP" altLang="en-US" sz="24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借りたい</a:t>
              </a:r>
              <a:endParaRPr kumimoji="1"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08101" y="8228982"/>
              <a:ext cx="2084480" cy="2084480"/>
            </a:xfrm>
            <a:prstGeom prst="rect">
              <a:avLst/>
            </a:prstGeom>
          </p:spPr>
        </p:pic>
        <p:grpSp>
          <p:nvGrpSpPr>
            <p:cNvPr id="11" name="グループ化 10"/>
            <p:cNvGrpSpPr/>
            <p:nvPr/>
          </p:nvGrpSpPr>
          <p:grpSpPr>
            <a:xfrm>
              <a:off x="2012364" y="7202278"/>
              <a:ext cx="2750228" cy="970272"/>
              <a:chOff x="2012364" y="7080358"/>
              <a:chExt cx="2750228" cy="970272"/>
            </a:xfrm>
          </p:grpSpPr>
          <p:sp>
            <p:nvSpPr>
              <p:cNvPr id="18" name="右矢印 17"/>
              <p:cNvSpPr/>
              <p:nvPr/>
            </p:nvSpPr>
            <p:spPr>
              <a:xfrm rot="19245156">
                <a:off x="2367734" y="7455544"/>
                <a:ext cx="2394858" cy="595086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/>
                  <a:t>①</a:t>
                </a:r>
                <a:r>
                  <a:rPr kumimoji="1" lang="ja-JP" altLang="en-US" dirty="0"/>
                  <a:t>問い合わせ</a:t>
                </a:r>
                <a:r>
                  <a:rPr lang="ja-JP" altLang="en-US" dirty="0"/>
                  <a:t>③</a:t>
                </a:r>
                <a:r>
                  <a:rPr kumimoji="1" lang="ja-JP" altLang="en-US" dirty="0"/>
                  <a:t>登録</a:t>
                </a:r>
              </a:p>
            </p:txBody>
          </p:sp>
          <p:sp>
            <p:nvSpPr>
              <p:cNvPr id="19" name="左矢印 18"/>
              <p:cNvSpPr/>
              <p:nvPr/>
            </p:nvSpPr>
            <p:spPr>
              <a:xfrm rot="19245156">
                <a:off x="2012364" y="7080358"/>
                <a:ext cx="2396575" cy="595086"/>
              </a:xfrm>
              <a:prstGeom prst="lef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/>
                  <a:t>②調査確認</a:t>
                </a:r>
              </a:p>
            </p:txBody>
          </p:sp>
        </p:grpSp>
        <p:grpSp>
          <p:nvGrpSpPr>
            <p:cNvPr id="9" name="グループ化 8"/>
            <p:cNvGrpSpPr/>
            <p:nvPr/>
          </p:nvGrpSpPr>
          <p:grpSpPr>
            <a:xfrm>
              <a:off x="7678088" y="6956561"/>
              <a:ext cx="2668364" cy="1104174"/>
              <a:chOff x="7826183" y="6293307"/>
              <a:chExt cx="2668364" cy="1104174"/>
            </a:xfrm>
          </p:grpSpPr>
          <p:sp>
            <p:nvSpPr>
              <p:cNvPr id="20" name="右矢印 19"/>
              <p:cNvSpPr/>
              <p:nvPr/>
            </p:nvSpPr>
            <p:spPr>
              <a:xfrm rot="2310754">
                <a:off x="7826183" y="6802395"/>
                <a:ext cx="2394858" cy="595086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/>
                  <a:t>⑤情報提供</a:t>
                </a:r>
              </a:p>
            </p:txBody>
          </p:sp>
          <p:sp>
            <p:nvSpPr>
              <p:cNvPr id="21" name="左矢印 20"/>
              <p:cNvSpPr/>
              <p:nvPr/>
            </p:nvSpPr>
            <p:spPr>
              <a:xfrm rot="2310754">
                <a:off x="8097972" y="6293307"/>
                <a:ext cx="2396575" cy="595086"/>
              </a:xfrm>
              <a:prstGeom prst="lef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/>
                  <a:t>④問い合わせ</a:t>
                </a:r>
                <a:endParaRPr kumimoji="1" lang="ja-JP" altLang="en-US" dirty="0"/>
              </a:p>
            </p:txBody>
          </p:sp>
        </p:grpSp>
        <p:sp>
          <p:nvSpPr>
            <p:cNvPr id="12" name="円/楕円 11"/>
            <p:cNvSpPr/>
            <p:nvPr/>
          </p:nvSpPr>
          <p:spPr>
            <a:xfrm>
              <a:off x="4026674" y="5117158"/>
              <a:ext cx="4138653" cy="2277427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b="1" dirty="0">
                  <a:solidFill>
                    <a:schemeClr val="tx1"/>
                  </a:solidFill>
                </a:rPr>
                <a:t>御船町</a:t>
              </a:r>
              <a:endParaRPr lang="en-US" altLang="ja-JP" sz="240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2400" b="1" dirty="0">
                  <a:solidFill>
                    <a:schemeClr val="tx1"/>
                  </a:solidFill>
                </a:rPr>
                <a:t>空き家・空き地バンク</a:t>
              </a:r>
              <a:endParaRPr lang="en-US" altLang="ja-JP" sz="240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dirty="0">
                  <a:solidFill>
                    <a:schemeClr val="tx1"/>
                  </a:solidFill>
                </a:rPr>
                <a:t>ホームページで</a:t>
              </a:r>
              <a:endParaRPr lang="en-US" altLang="ja-JP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dirty="0">
                  <a:solidFill>
                    <a:schemeClr val="tx1"/>
                  </a:solidFill>
                </a:rPr>
                <a:t>空き屋等の情報提供</a:t>
              </a:r>
            </a:p>
          </p:txBody>
        </p:sp>
        <p:sp>
          <p:nvSpPr>
            <p:cNvPr id="29" name="角丸四角形 28"/>
            <p:cNvSpPr/>
            <p:nvPr/>
          </p:nvSpPr>
          <p:spPr>
            <a:xfrm>
              <a:off x="4257675" y="8870208"/>
              <a:ext cx="3676650" cy="177507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b="1" dirty="0">
                  <a:solidFill>
                    <a:schemeClr val="tx1"/>
                  </a:solidFill>
                </a:rPr>
                <a:t>町内の不動産業者</a:t>
              </a:r>
              <a:endParaRPr lang="en-US" altLang="ja-JP" sz="240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dirty="0">
                  <a:solidFill>
                    <a:schemeClr val="tx1"/>
                  </a:solidFill>
                </a:rPr>
                <a:t>仲介・交渉・契約</a:t>
              </a:r>
              <a:endParaRPr lang="en-US" altLang="ja-JP" dirty="0">
                <a:solidFill>
                  <a:schemeClr val="tx1"/>
                </a:solidFill>
              </a:endParaRPr>
            </a:p>
          </p:txBody>
        </p:sp>
      </p:grpSp>
      <p:sp>
        <p:nvSpPr>
          <p:cNvPr id="30" name="テキスト ボックス 29"/>
          <p:cNvSpPr txBox="1"/>
          <p:nvPr/>
        </p:nvSpPr>
        <p:spPr>
          <a:xfrm>
            <a:off x="954425" y="11602901"/>
            <a:ext cx="11548354" cy="11530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/>
              <a:t>空き家等とは・・・・空き家及び空き地をいいます。</a:t>
            </a:r>
            <a:endParaRPr lang="en-US" altLang="ja-JP" sz="1600" dirty="0"/>
          </a:p>
          <a:p>
            <a:pPr>
              <a:lnSpc>
                <a:spcPct val="150000"/>
              </a:lnSpc>
            </a:pPr>
            <a:r>
              <a:rPr lang="ja-JP" altLang="en-US" sz="1600" dirty="0"/>
              <a:t>空き家とは・・・・・・御船町の区域内にある建物で、現在、居住していない建物または、近く居住しなくなる予定の建物をいいます。</a:t>
            </a:r>
            <a:endParaRPr lang="en-US" altLang="ja-JP" sz="1600" dirty="0"/>
          </a:p>
          <a:p>
            <a:pPr>
              <a:lnSpc>
                <a:spcPct val="150000"/>
              </a:lnSpc>
            </a:pPr>
            <a:r>
              <a:rPr lang="ja-JP" altLang="en-US" sz="1600" dirty="0"/>
              <a:t>空き地とは・・・・・・御船町の区域内にある建物がない更地の宅地であり、売買及び賃貸が可能な土地をいいます</a:t>
            </a:r>
            <a:r>
              <a:rPr lang="ja-JP" altLang="en-US" sz="1400" dirty="0"/>
              <a:t>。</a:t>
            </a:r>
            <a:endParaRPr lang="en-US" altLang="ja-JP" sz="1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54425" y="12556554"/>
            <a:ext cx="10656071" cy="1754326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000" b="1" u="sng" dirty="0"/>
              <a:t>空き家・空き地バンクに物件を登録したい方へ</a:t>
            </a:r>
            <a:endParaRPr lang="en-US" altLang="ja-JP" sz="3600" b="1" u="sng" dirty="0"/>
          </a:p>
          <a:p>
            <a:pPr>
              <a:lnSpc>
                <a:spcPct val="150000"/>
              </a:lnSpc>
            </a:pPr>
            <a:r>
              <a:rPr lang="ja-JP" altLang="en-US" sz="3200" dirty="0"/>
              <a:t>登録を希望される方は、下記問い合わせ先にご連絡ください。</a:t>
            </a:r>
            <a:endParaRPr kumimoji="1" lang="ja-JP" altLang="en-US" sz="3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54425" y="14343082"/>
            <a:ext cx="1066597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/>
              <a:t>【</a:t>
            </a:r>
            <a:r>
              <a:rPr kumimoji="1" lang="ja-JP" altLang="en-US" sz="2000" dirty="0"/>
              <a:t>問い合わせ先</a:t>
            </a:r>
            <a:r>
              <a:rPr kumimoji="1" lang="en-US" altLang="ja-JP" sz="2000" dirty="0"/>
              <a:t>】</a:t>
            </a:r>
          </a:p>
          <a:p>
            <a:pPr algn="ctr"/>
            <a:r>
              <a:rPr lang="ja-JP" altLang="en-US" sz="2000" dirty="0"/>
              <a:t>御船町役場企画財政課コミュニティ推進係</a:t>
            </a:r>
            <a:endParaRPr lang="en-US" altLang="ja-JP" sz="2000" dirty="0"/>
          </a:p>
          <a:p>
            <a:pPr algn="ctr"/>
            <a:r>
              <a:rPr lang="en-US" altLang="ja-JP" sz="2000" dirty="0"/>
              <a:t>TEL</a:t>
            </a:r>
            <a:r>
              <a:rPr lang="ja-JP" altLang="en-US" sz="2000" dirty="0"/>
              <a:t>：</a:t>
            </a:r>
            <a:r>
              <a:rPr lang="en-US" altLang="ja-JP" sz="2000" dirty="0"/>
              <a:t>096-282-1263</a:t>
            </a:r>
            <a:r>
              <a:rPr lang="ja-JP" altLang="en-US" sz="2000" dirty="0"/>
              <a:t>　　</a:t>
            </a:r>
            <a:r>
              <a:rPr lang="en-US" altLang="ja-JP" sz="2000" dirty="0"/>
              <a:t>E-mail</a:t>
            </a:r>
            <a:r>
              <a:rPr lang="ja-JP" altLang="en-US" sz="2000" dirty="0"/>
              <a:t>：</a:t>
            </a:r>
            <a:r>
              <a:rPr lang="en-US" altLang="ja-JP" sz="2000" dirty="0"/>
              <a:t>community@town.mifune.lg.jp</a:t>
            </a:r>
            <a:endParaRPr kumimoji="1" lang="ja-JP" altLang="en-US" sz="20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8120999-E9CE-48F5-9A4E-76078E771E16}"/>
              </a:ext>
            </a:extLst>
          </p:cNvPr>
          <p:cNvSpPr txBox="1"/>
          <p:nvPr/>
        </p:nvSpPr>
        <p:spPr>
          <a:xfrm>
            <a:off x="7776082" y="15452878"/>
            <a:ext cx="384432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600" dirty="0"/>
              <a:t>裏面もご覧ください</a:t>
            </a:r>
          </a:p>
        </p:txBody>
      </p:sp>
      <p:sp>
        <p:nvSpPr>
          <p:cNvPr id="22" name="矢印: 左右 21">
            <a:extLst>
              <a:ext uri="{FF2B5EF4-FFF2-40B4-BE49-F238E27FC236}">
                <a16:creationId xmlns:a16="http://schemas.microsoft.com/office/drawing/2014/main" id="{B0205FAC-8BBD-4613-81EA-3E72374BA7A4}"/>
              </a:ext>
            </a:extLst>
          </p:cNvPr>
          <p:cNvSpPr/>
          <p:nvPr/>
        </p:nvSpPr>
        <p:spPr>
          <a:xfrm>
            <a:off x="2552700" y="9923989"/>
            <a:ext cx="1640569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矢印: 左右 33">
            <a:extLst>
              <a:ext uri="{FF2B5EF4-FFF2-40B4-BE49-F238E27FC236}">
                <a16:creationId xmlns:a16="http://schemas.microsoft.com/office/drawing/2014/main" id="{8E3FB707-CB59-4435-B361-893A0A3A2D18}"/>
              </a:ext>
            </a:extLst>
          </p:cNvPr>
          <p:cNvSpPr/>
          <p:nvPr/>
        </p:nvSpPr>
        <p:spPr>
          <a:xfrm>
            <a:off x="7998731" y="9923989"/>
            <a:ext cx="1640569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サブタイトル 2">
            <a:extLst>
              <a:ext uri="{FF2B5EF4-FFF2-40B4-BE49-F238E27FC236}">
                <a16:creationId xmlns:a16="http://schemas.microsoft.com/office/drawing/2014/main" id="{4A54B993-2293-4DEF-87C2-9356D30D5269}"/>
              </a:ext>
            </a:extLst>
          </p:cNvPr>
          <p:cNvSpPr txBox="1">
            <a:spLocks/>
          </p:cNvSpPr>
          <p:nvPr/>
        </p:nvSpPr>
        <p:spPr>
          <a:xfrm>
            <a:off x="522657" y="10716183"/>
            <a:ext cx="2508376" cy="6592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67402" rtl="0" eaLnBrk="1" latinLnBrk="0" hangingPunct="1">
              <a:lnSpc>
                <a:spcPct val="90000"/>
              </a:lnSpc>
              <a:spcBef>
                <a:spcPts val="2370"/>
              </a:spcBef>
              <a:buFont typeface="Arial" panose="020B0604020202020204" pitchFamily="34" charset="0"/>
              <a:buNone/>
              <a:defRPr kumimoji="1" sz="56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3701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47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67402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51103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34805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18506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02207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585908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69609" indent="0" algn="ctr" defTabSz="2167402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None/>
              <a:defRPr kumimoji="1" sz="37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/>
              <a:t>空き家・空き地等所有者</a:t>
            </a:r>
          </a:p>
        </p:txBody>
      </p:sp>
    </p:spTree>
    <p:extLst>
      <p:ext uri="{BB962C8B-B14F-4D97-AF65-F5344CB8AC3E}">
        <p14:creationId xmlns:p14="http://schemas.microsoft.com/office/powerpoint/2010/main" val="573029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595</TotalTime>
  <Words>277</Words>
  <Application>Microsoft Office PowerPoint</Application>
  <PresentationFormat>ユーザー設定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WKSTN420</dc:creator>
  <cp:lastModifiedBy>WKSTN1029</cp:lastModifiedBy>
  <cp:revision>35</cp:revision>
  <cp:lastPrinted>2021-04-14T01:49:12Z</cp:lastPrinted>
  <dcterms:created xsi:type="dcterms:W3CDTF">2020-04-01T06:51:05Z</dcterms:created>
  <dcterms:modified xsi:type="dcterms:W3CDTF">2021-04-14T04:57:40Z</dcterms:modified>
</cp:coreProperties>
</file>