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801600" cy="9601200" type="A3"/>
  <p:notesSz cx="6735763" cy="986631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C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279" autoAdjust="0"/>
    <p:restoredTop sz="99341" autoAdjust="0"/>
  </p:normalViewPr>
  <p:slideViewPr>
    <p:cSldViewPr>
      <p:cViewPr varScale="1">
        <p:scale>
          <a:sx n="53" d="100"/>
          <a:sy n="53" d="100"/>
        </p:scale>
        <p:origin x="1728" y="7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C5A3D98-81CE-4CD2-9E32-0A6D83C05347}" type="datetimeFigureOut">
              <a:rPr kumimoji="1" lang="ja-JP" altLang="en-US" smtClean="0"/>
              <a:t>2019/4/4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6CCD44B-8D54-46F5-AC33-D34CA0F95C56}" type="slidenum">
              <a:rPr kumimoji="1" lang="ja-JP" altLang="en-US" smtClean="0"/>
              <a:t>‹#›</a:t>
            </a:fld>
            <a:endParaRPr kumimoji="1" lang="ja-JP" altLang="en-US"/>
          </a:p>
        </p:txBody>
      </p:sp>
    </p:spTree>
    <p:extLst>
      <p:ext uri="{BB962C8B-B14F-4D97-AF65-F5344CB8AC3E}">
        <p14:creationId xmlns:p14="http://schemas.microsoft.com/office/powerpoint/2010/main" val="2547035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C5A3D98-81CE-4CD2-9E32-0A6D83C05347}" type="datetimeFigureOut">
              <a:rPr kumimoji="1" lang="ja-JP" altLang="en-US" smtClean="0"/>
              <a:t>2019/4/4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6CCD44B-8D54-46F5-AC33-D34CA0F95C56}" type="slidenum">
              <a:rPr kumimoji="1" lang="ja-JP" altLang="en-US" smtClean="0"/>
              <a:t>‹#›</a:t>
            </a:fld>
            <a:endParaRPr kumimoji="1" lang="ja-JP" altLang="en-US"/>
          </a:p>
        </p:txBody>
      </p:sp>
    </p:spTree>
    <p:extLst>
      <p:ext uri="{BB962C8B-B14F-4D97-AF65-F5344CB8AC3E}">
        <p14:creationId xmlns:p14="http://schemas.microsoft.com/office/powerpoint/2010/main" val="1230083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C5A3D98-81CE-4CD2-9E32-0A6D83C05347}" type="datetimeFigureOut">
              <a:rPr kumimoji="1" lang="ja-JP" altLang="en-US" smtClean="0"/>
              <a:t>2019/4/4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6CCD44B-8D54-46F5-AC33-D34CA0F95C56}" type="slidenum">
              <a:rPr kumimoji="1" lang="ja-JP" altLang="en-US" smtClean="0"/>
              <a:t>‹#›</a:t>
            </a:fld>
            <a:endParaRPr kumimoji="1" lang="ja-JP" altLang="en-US"/>
          </a:p>
        </p:txBody>
      </p:sp>
    </p:spTree>
    <p:extLst>
      <p:ext uri="{BB962C8B-B14F-4D97-AF65-F5344CB8AC3E}">
        <p14:creationId xmlns:p14="http://schemas.microsoft.com/office/powerpoint/2010/main" val="2771313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C5A3D98-81CE-4CD2-9E32-0A6D83C05347}" type="datetimeFigureOut">
              <a:rPr kumimoji="1" lang="ja-JP" altLang="en-US" smtClean="0"/>
              <a:t>2019/4/4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6CCD44B-8D54-46F5-AC33-D34CA0F95C56}" type="slidenum">
              <a:rPr kumimoji="1" lang="ja-JP" altLang="en-US" smtClean="0"/>
              <a:t>‹#›</a:t>
            </a:fld>
            <a:endParaRPr kumimoji="1" lang="ja-JP" altLang="en-US"/>
          </a:p>
        </p:txBody>
      </p:sp>
    </p:spTree>
    <p:extLst>
      <p:ext uri="{BB962C8B-B14F-4D97-AF65-F5344CB8AC3E}">
        <p14:creationId xmlns:p14="http://schemas.microsoft.com/office/powerpoint/2010/main" val="1279384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C5A3D98-81CE-4CD2-9E32-0A6D83C05347}" type="datetimeFigureOut">
              <a:rPr kumimoji="1" lang="ja-JP" altLang="en-US" smtClean="0"/>
              <a:t>2019/4/4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6CCD44B-8D54-46F5-AC33-D34CA0F95C56}" type="slidenum">
              <a:rPr kumimoji="1" lang="ja-JP" altLang="en-US" smtClean="0"/>
              <a:t>‹#›</a:t>
            </a:fld>
            <a:endParaRPr kumimoji="1" lang="ja-JP" altLang="en-US"/>
          </a:p>
        </p:txBody>
      </p:sp>
    </p:spTree>
    <p:extLst>
      <p:ext uri="{BB962C8B-B14F-4D97-AF65-F5344CB8AC3E}">
        <p14:creationId xmlns:p14="http://schemas.microsoft.com/office/powerpoint/2010/main" val="446535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C5A3D98-81CE-4CD2-9E32-0A6D83C05347}" type="datetimeFigureOut">
              <a:rPr kumimoji="1" lang="ja-JP" altLang="en-US" smtClean="0"/>
              <a:t>2019/4/4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6CCD44B-8D54-46F5-AC33-D34CA0F95C56}" type="slidenum">
              <a:rPr kumimoji="1" lang="ja-JP" altLang="en-US" smtClean="0"/>
              <a:t>‹#›</a:t>
            </a:fld>
            <a:endParaRPr kumimoji="1" lang="ja-JP" altLang="en-US"/>
          </a:p>
        </p:txBody>
      </p:sp>
    </p:spTree>
    <p:extLst>
      <p:ext uri="{BB962C8B-B14F-4D97-AF65-F5344CB8AC3E}">
        <p14:creationId xmlns:p14="http://schemas.microsoft.com/office/powerpoint/2010/main" val="3144960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C5A3D98-81CE-4CD2-9E32-0A6D83C05347}" type="datetimeFigureOut">
              <a:rPr kumimoji="1" lang="ja-JP" altLang="en-US" smtClean="0"/>
              <a:t>2019/4/4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6CCD44B-8D54-46F5-AC33-D34CA0F95C56}" type="slidenum">
              <a:rPr kumimoji="1" lang="ja-JP" altLang="en-US" smtClean="0"/>
              <a:t>‹#›</a:t>
            </a:fld>
            <a:endParaRPr kumimoji="1" lang="ja-JP" altLang="en-US"/>
          </a:p>
        </p:txBody>
      </p:sp>
    </p:spTree>
    <p:extLst>
      <p:ext uri="{BB962C8B-B14F-4D97-AF65-F5344CB8AC3E}">
        <p14:creationId xmlns:p14="http://schemas.microsoft.com/office/powerpoint/2010/main" val="382406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C5A3D98-81CE-4CD2-9E32-0A6D83C05347}" type="datetimeFigureOut">
              <a:rPr kumimoji="1" lang="ja-JP" altLang="en-US" smtClean="0"/>
              <a:t>2019/4/4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6CCD44B-8D54-46F5-AC33-D34CA0F95C56}" type="slidenum">
              <a:rPr kumimoji="1" lang="ja-JP" altLang="en-US" smtClean="0"/>
              <a:t>‹#›</a:t>
            </a:fld>
            <a:endParaRPr kumimoji="1" lang="ja-JP" altLang="en-US"/>
          </a:p>
        </p:txBody>
      </p:sp>
    </p:spTree>
    <p:extLst>
      <p:ext uri="{BB962C8B-B14F-4D97-AF65-F5344CB8AC3E}">
        <p14:creationId xmlns:p14="http://schemas.microsoft.com/office/powerpoint/2010/main" val="4010806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C5A3D98-81CE-4CD2-9E32-0A6D83C05347}" type="datetimeFigureOut">
              <a:rPr kumimoji="1" lang="ja-JP" altLang="en-US" smtClean="0"/>
              <a:t>2019/4/4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6CCD44B-8D54-46F5-AC33-D34CA0F95C56}" type="slidenum">
              <a:rPr kumimoji="1" lang="ja-JP" altLang="en-US" smtClean="0"/>
              <a:t>‹#›</a:t>
            </a:fld>
            <a:endParaRPr kumimoji="1" lang="ja-JP" altLang="en-US"/>
          </a:p>
        </p:txBody>
      </p:sp>
    </p:spTree>
    <p:extLst>
      <p:ext uri="{BB962C8B-B14F-4D97-AF65-F5344CB8AC3E}">
        <p14:creationId xmlns:p14="http://schemas.microsoft.com/office/powerpoint/2010/main" val="570412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C5A3D98-81CE-4CD2-9E32-0A6D83C05347}" type="datetimeFigureOut">
              <a:rPr kumimoji="1" lang="ja-JP" altLang="en-US" smtClean="0"/>
              <a:t>2019/4/4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6CCD44B-8D54-46F5-AC33-D34CA0F95C56}" type="slidenum">
              <a:rPr kumimoji="1" lang="ja-JP" altLang="en-US" smtClean="0"/>
              <a:t>‹#›</a:t>
            </a:fld>
            <a:endParaRPr kumimoji="1" lang="ja-JP" altLang="en-US"/>
          </a:p>
        </p:txBody>
      </p:sp>
    </p:spTree>
    <p:extLst>
      <p:ext uri="{BB962C8B-B14F-4D97-AF65-F5344CB8AC3E}">
        <p14:creationId xmlns:p14="http://schemas.microsoft.com/office/powerpoint/2010/main" val="3695388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C5A3D98-81CE-4CD2-9E32-0A6D83C05347}" type="datetimeFigureOut">
              <a:rPr kumimoji="1" lang="ja-JP" altLang="en-US" smtClean="0"/>
              <a:t>2019/4/4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6CCD44B-8D54-46F5-AC33-D34CA0F95C56}" type="slidenum">
              <a:rPr kumimoji="1" lang="ja-JP" altLang="en-US" smtClean="0"/>
              <a:t>‹#›</a:t>
            </a:fld>
            <a:endParaRPr kumimoji="1" lang="ja-JP" altLang="en-US"/>
          </a:p>
        </p:txBody>
      </p:sp>
    </p:spTree>
    <p:extLst>
      <p:ext uri="{BB962C8B-B14F-4D97-AF65-F5344CB8AC3E}">
        <p14:creationId xmlns:p14="http://schemas.microsoft.com/office/powerpoint/2010/main" val="1833888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9C5A3D98-81CE-4CD2-9E32-0A6D83C05347}" type="datetimeFigureOut">
              <a:rPr kumimoji="1" lang="ja-JP" altLang="en-US" smtClean="0"/>
              <a:t>2019/4/4</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76CCD44B-8D54-46F5-AC33-D34CA0F95C56}" type="slidenum">
              <a:rPr kumimoji="1" lang="ja-JP" altLang="en-US" smtClean="0"/>
              <a:t>‹#›</a:t>
            </a:fld>
            <a:endParaRPr kumimoji="1" lang="ja-JP" altLang="en-US"/>
          </a:p>
        </p:txBody>
      </p:sp>
    </p:spTree>
    <p:extLst>
      <p:ext uri="{BB962C8B-B14F-4D97-AF65-F5344CB8AC3E}">
        <p14:creationId xmlns:p14="http://schemas.microsoft.com/office/powerpoint/2010/main" val="3541209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ホームベース 4"/>
          <p:cNvSpPr/>
          <p:nvPr/>
        </p:nvSpPr>
        <p:spPr>
          <a:xfrm>
            <a:off x="496144" y="120080"/>
            <a:ext cx="11737304" cy="648072"/>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b="1" dirty="0" smtClean="0"/>
              <a:t>ご利用ください！氷見市の住まい・移住等に関する補助制度</a:t>
            </a:r>
            <a:endParaRPr kumimoji="1" lang="ja-JP" altLang="en-US" b="1" dirty="0"/>
          </a:p>
        </p:txBody>
      </p:sp>
      <p:sp>
        <p:nvSpPr>
          <p:cNvPr id="8" name="テキスト ボックス 7"/>
          <p:cNvSpPr txBox="1"/>
          <p:nvPr/>
        </p:nvSpPr>
        <p:spPr>
          <a:xfrm>
            <a:off x="496144" y="840160"/>
            <a:ext cx="11737304" cy="646331"/>
          </a:xfrm>
          <a:prstGeom prst="rect">
            <a:avLst/>
          </a:prstGeom>
          <a:noFill/>
        </p:spPr>
        <p:txBody>
          <a:bodyPr wrap="square" rtlCol="0">
            <a:spAutoFit/>
          </a:bodyPr>
          <a:lstStyle/>
          <a:p>
            <a:r>
              <a:rPr kumimoji="1" lang="ja-JP" altLang="en-US" sz="1800" dirty="0" smtClean="0"/>
              <a:t>　氷見市では平成</a:t>
            </a:r>
            <a:r>
              <a:rPr lang="ja-JP" altLang="en-US" sz="1800" dirty="0" smtClean="0"/>
              <a:t>３</a:t>
            </a:r>
            <a:r>
              <a:rPr lang="ja-JP" altLang="en-US" sz="1800" dirty="0"/>
              <a:t>１</a:t>
            </a:r>
            <a:r>
              <a:rPr kumimoji="1" lang="ja-JP" altLang="en-US" sz="1800" dirty="0" smtClean="0"/>
              <a:t>年度より、住まい・移住に関する補助制度を拡充いたしました。</a:t>
            </a:r>
            <a:r>
              <a:rPr kumimoji="1" lang="ja-JP" altLang="en-US" sz="1800" u="sng" dirty="0" smtClean="0"/>
              <a:t>新婚世帯・子育て世帯・新しく氷見で医療介護保育人材として働く人</a:t>
            </a:r>
            <a:r>
              <a:rPr kumimoji="1" lang="ja-JP" altLang="en-US" sz="1800" dirty="0" smtClean="0"/>
              <a:t>など</a:t>
            </a:r>
            <a:r>
              <a:rPr lang="ja-JP" altLang="en-US" sz="1800" dirty="0"/>
              <a:t>への</a:t>
            </a:r>
            <a:r>
              <a:rPr kumimoji="1" lang="ja-JP" altLang="en-US" sz="1800" dirty="0" smtClean="0"/>
              <a:t>補助が手厚くなりました。</a:t>
            </a:r>
            <a:endParaRPr kumimoji="1" lang="ja-JP" altLang="en-US" sz="1400" dirty="0"/>
          </a:p>
        </p:txBody>
      </p:sp>
      <p:sp>
        <p:nvSpPr>
          <p:cNvPr id="10" name="フローチャート: 処理 9"/>
          <p:cNvSpPr/>
          <p:nvPr/>
        </p:nvSpPr>
        <p:spPr>
          <a:xfrm>
            <a:off x="208111" y="1488233"/>
            <a:ext cx="12385377" cy="4246730"/>
          </a:xfrm>
          <a:prstGeom prst="flowChartProcess">
            <a:avLst/>
          </a:prstGeom>
          <a:ln w="38100"/>
        </p:spPr>
        <p:style>
          <a:lnRef idx="2">
            <a:schemeClr val="accent5"/>
          </a:lnRef>
          <a:fillRef idx="1">
            <a:schemeClr val="lt1"/>
          </a:fillRef>
          <a:effectRef idx="0">
            <a:schemeClr val="accent5"/>
          </a:effectRef>
          <a:fontRef idx="minor">
            <a:schemeClr val="dk1"/>
          </a:fontRef>
        </p:style>
        <p:txBody>
          <a:bodyPr rtlCol="0" anchor="t" anchorCtr="0"/>
          <a:lstStyle/>
          <a:p>
            <a:pPr algn="ctr"/>
            <a:r>
              <a:rPr kumimoji="1" lang="ja-JP" altLang="en-US" b="1" dirty="0" smtClean="0"/>
              <a:t>　　　　住宅を新築又は取得された方</a:t>
            </a:r>
            <a:endParaRPr kumimoji="1" lang="en-US" altLang="ja-JP" b="1" dirty="0" smtClean="0"/>
          </a:p>
          <a:p>
            <a:pPr algn="ctr"/>
            <a:r>
              <a:rPr lang="ja-JP" altLang="en-US" sz="1800" b="1" dirty="0" smtClean="0"/>
              <a:t>　　　　　（定住マイホーム取得支援補助金）</a:t>
            </a:r>
            <a:endParaRPr lang="en-US" altLang="ja-JP" sz="1800" b="1" dirty="0" smtClean="0"/>
          </a:p>
          <a:p>
            <a:pPr algn="ctr"/>
            <a:endParaRPr lang="en-US" altLang="ja-JP" b="1" dirty="0" smtClean="0"/>
          </a:p>
          <a:p>
            <a:r>
              <a:rPr kumimoji="1" lang="ja-JP" altLang="en-US" sz="1800" dirty="0" smtClean="0"/>
              <a:t>　</a:t>
            </a:r>
            <a:endParaRPr kumimoji="1" lang="en-US" altLang="ja-JP" sz="1100" dirty="0" smtClean="0"/>
          </a:p>
          <a:p>
            <a:r>
              <a:rPr kumimoji="1" lang="en-US" altLang="ja-JP" sz="1800" dirty="0" smtClean="0"/>
              <a:t>    </a:t>
            </a:r>
          </a:p>
          <a:p>
            <a:endParaRPr lang="en-US" altLang="ja-JP" sz="1800" dirty="0"/>
          </a:p>
          <a:p>
            <a:endParaRPr kumimoji="1" lang="en-US" altLang="ja-JP" sz="1800" dirty="0" smtClean="0"/>
          </a:p>
          <a:p>
            <a:endParaRPr lang="en-US" altLang="ja-JP" sz="1800" dirty="0"/>
          </a:p>
          <a:p>
            <a:endParaRPr kumimoji="1" lang="en-US" altLang="ja-JP" sz="1800" dirty="0" smtClean="0"/>
          </a:p>
          <a:p>
            <a:endParaRPr lang="en-US" altLang="ja-JP" sz="1800" dirty="0" smtClean="0"/>
          </a:p>
          <a:p>
            <a:endParaRPr lang="en-US" altLang="ja-JP" sz="1800" dirty="0" smtClean="0"/>
          </a:p>
          <a:p>
            <a:endParaRPr lang="en-US" altLang="ja-JP" sz="1800" dirty="0" smtClean="0"/>
          </a:p>
          <a:p>
            <a:r>
              <a:rPr lang="ja-JP" altLang="en-US" sz="1800" dirty="0"/>
              <a:t>　</a:t>
            </a:r>
            <a:endParaRPr lang="en-US" altLang="ja-JP" sz="1800" dirty="0" smtClean="0"/>
          </a:p>
          <a:p>
            <a:r>
              <a:rPr lang="ja-JP" altLang="en-US" sz="1600" dirty="0" smtClean="0"/>
              <a:t>　　</a:t>
            </a:r>
            <a:endParaRPr lang="en-US" altLang="ja-JP" sz="1600" dirty="0"/>
          </a:p>
        </p:txBody>
      </p:sp>
      <p:sp>
        <p:nvSpPr>
          <p:cNvPr id="11" name="フローチャート: 処理 10"/>
          <p:cNvSpPr/>
          <p:nvPr/>
        </p:nvSpPr>
        <p:spPr>
          <a:xfrm>
            <a:off x="208111" y="5809342"/>
            <a:ext cx="6209008" cy="3630017"/>
          </a:xfrm>
          <a:prstGeom prst="flowChartProcess">
            <a:avLst/>
          </a:prstGeom>
          <a:ln w="38100"/>
        </p:spPr>
        <p:style>
          <a:lnRef idx="2">
            <a:schemeClr val="accent2"/>
          </a:lnRef>
          <a:fillRef idx="1">
            <a:schemeClr val="lt1"/>
          </a:fillRef>
          <a:effectRef idx="0">
            <a:schemeClr val="accent2"/>
          </a:effectRef>
          <a:fontRef idx="minor">
            <a:schemeClr val="dk1"/>
          </a:fontRef>
        </p:style>
        <p:txBody>
          <a:bodyPr rtlCol="0" anchor="t" anchorCtr="0"/>
          <a:lstStyle/>
          <a:p>
            <a:pPr algn="ctr"/>
            <a:r>
              <a:rPr kumimoji="1" lang="ja-JP" altLang="en-US" b="1" dirty="0" smtClean="0"/>
              <a:t>　　　住宅を賃貸される方</a:t>
            </a:r>
            <a:endParaRPr kumimoji="1" lang="en-US" altLang="ja-JP" b="1" dirty="0" smtClean="0"/>
          </a:p>
          <a:p>
            <a:pPr algn="ctr"/>
            <a:r>
              <a:rPr kumimoji="1" lang="ja-JP" altLang="en-US" sz="1800" b="1" dirty="0" smtClean="0"/>
              <a:t>　　　　（定住促進賃貸住宅家賃補助金）</a:t>
            </a:r>
            <a:endParaRPr lang="en-US" altLang="ja-JP" b="1" dirty="0" smtClean="0"/>
          </a:p>
          <a:p>
            <a:r>
              <a:rPr lang="ja-JP" altLang="en-US" sz="1800" b="1" dirty="0"/>
              <a:t>　</a:t>
            </a:r>
            <a:r>
              <a:rPr lang="ja-JP" altLang="en-US" sz="1600" dirty="0" smtClean="0"/>
              <a:t>□</a:t>
            </a:r>
            <a:r>
              <a:rPr lang="ja-JP" altLang="en-US" sz="1400" dirty="0" smtClean="0"/>
              <a:t>対象者　　転入者で下記要件①～⑤のいずれかに該当する人</a:t>
            </a:r>
            <a:endParaRPr lang="en-US" altLang="ja-JP" sz="1400" dirty="0" smtClean="0"/>
          </a:p>
          <a:p>
            <a:r>
              <a:rPr lang="ja-JP" altLang="en-US" sz="1800" dirty="0"/>
              <a:t>　</a:t>
            </a:r>
            <a:endParaRPr lang="en-US" altLang="ja-JP" sz="1100" dirty="0" smtClean="0"/>
          </a:p>
          <a:p>
            <a:endParaRPr lang="en-US" altLang="ja-JP" sz="1100" dirty="0"/>
          </a:p>
          <a:p>
            <a:endParaRPr kumimoji="1" lang="ja-JP" altLang="en-US" b="1" dirty="0"/>
          </a:p>
        </p:txBody>
      </p:sp>
      <p:sp>
        <p:nvSpPr>
          <p:cNvPr id="19" name="テキスト ボックス 18"/>
          <p:cNvSpPr txBox="1"/>
          <p:nvPr/>
        </p:nvSpPr>
        <p:spPr>
          <a:xfrm>
            <a:off x="7552928" y="5079921"/>
            <a:ext cx="4680520" cy="584775"/>
          </a:xfrm>
          <a:prstGeom prst="rect">
            <a:avLst/>
          </a:prstGeom>
          <a:noFill/>
        </p:spPr>
        <p:txBody>
          <a:bodyPr wrap="square" rtlCol="0">
            <a:spAutoFit/>
          </a:bodyPr>
          <a:lstStyle/>
          <a:p>
            <a:r>
              <a:rPr lang="ja-JP" altLang="en-US" sz="3200" b="1" u="sng" dirty="0" smtClean="0">
                <a:solidFill>
                  <a:srgbClr val="FF0000"/>
                </a:solidFill>
              </a:rPr>
              <a:t>計　最大１３０</a:t>
            </a:r>
            <a:r>
              <a:rPr kumimoji="1" lang="ja-JP" altLang="en-US" sz="3200" b="1" u="sng" dirty="0" smtClean="0">
                <a:solidFill>
                  <a:srgbClr val="FF0000"/>
                </a:solidFill>
              </a:rPr>
              <a:t>万円</a:t>
            </a:r>
            <a:r>
              <a:rPr kumimoji="1" lang="en-US" altLang="ja-JP" sz="2000" b="1" u="sng" dirty="0" smtClean="0">
                <a:solidFill>
                  <a:srgbClr val="FF0000"/>
                </a:solidFill>
              </a:rPr>
              <a:t>《</a:t>
            </a:r>
            <a:r>
              <a:rPr lang="ja-JP" altLang="en-US" sz="2000" b="1" u="sng" dirty="0" smtClean="0">
                <a:solidFill>
                  <a:srgbClr val="FF0000"/>
                </a:solidFill>
              </a:rPr>
              <a:t>８０万円</a:t>
            </a:r>
            <a:r>
              <a:rPr kumimoji="1" lang="en-US" altLang="ja-JP" sz="2000" b="1" u="sng" dirty="0" smtClean="0">
                <a:solidFill>
                  <a:srgbClr val="FF0000"/>
                </a:solidFill>
              </a:rPr>
              <a:t>》</a:t>
            </a:r>
            <a:r>
              <a:rPr kumimoji="1" lang="en-US" altLang="ja-JP" sz="1000" b="1" u="sng" dirty="0" smtClean="0">
                <a:solidFill>
                  <a:srgbClr val="FF0000"/>
                </a:solidFill>
              </a:rPr>
              <a:t>※</a:t>
            </a:r>
            <a:r>
              <a:rPr kumimoji="1" lang="ja-JP" altLang="en-US" sz="1000" b="1" u="sng" dirty="0" smtClean="0">
                <a:solidFill>
                  <a:srgbClr val="FF0000"/>
                </a:solidFill>
              </a:rPr>
              <a:t>１</a:t>
            </a:r>
            <a:endParaRPr kumimoji="1" lang="ja-JP" altLang="en-US" sz="1000" b="1" u="sng" dirty="0">
              <a:solidFill>
                <a:srgbClr val="FF0000"/>
              </a:solidFill>
            </a:endParaRPr>
          </a:p>
        </p:txBody>
      </p:sp>
      <p:pic>
        <p:nvPicPr>
          <p:cNvPr id="20" name="図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667" y="1488232"/>
            <a:ext cx="1180621" cy="847686"/>
          </a:xfrm>
          <a:prstGeom prst="rect">
            <a:avLst/>
          </a:prstGeom>
        </p:spPr>
      </p:pic>
      <p:sp>
        <p:nvSpPr>
          <p:cNvPr id="30" name="フローチャート: 処理 29"/>
          <p:cNvSpPr/>
          <p:nvPr/>
        </p:nvSpPr>
        <p:spPr>
          <a:xfrm>
            <a:off x="6529690" y="5817472"/>
            <a:ext cx="6024569" cy="2784376"/>
          </a:xfrm>
          <a:prstGeom prst="flowChartProcess">
            <a:avLst/>
          </a:prstGeom>
          <a:ln w="38100">
            <a:solidFill>
              <a:srgbClr val="00B050"/>
            </a:solidFill>
          </a:ln>
        </p:spPr>
        <p:style>
          <a:lnRef idx="2">
            <a:schemeClr val="accent2"/>
          </a:lnRef>
          <a:fillRef idx="1">
            <a:schemeClr val="lt1"/>
          </a:fillRef>
          <a:effectRef idx="0">
            <a:schemeClr val="accent2"/>
          </a:effectRef>
          <a:fontRef idx="minor">
            <a:schemeClr val="dk1"/>
          </a:fontRef>
        </p:style>
        <p:txBody>
          <a:bodyPr rtlCol="0" anchor="t" anchorCtr="0"/>
          <a:lstStyle/>
          <a:p>
            <a:pPr algn="ctr"/>
            <a:r>
              <a:rPr lang="ja-JP" altLang="en-US" sz="1600" b="1" dirty="0" smtClean="0"/>
              <a:t>その他の補助金</a:t>
            </a:r>
            <a:endParaRPr lang="en-US" altLang="ja-JP" sz="1600" b="1" dirty="0" smtClean="0"/>
          </a:p>
          <a:p>
            <a:r>
              <a:rPr lang="ja-JP" altLang="en-US" sz="1600" dirty="0" smtClean="0"/>
              <a:t>　</a:t>
            </a:r>
            <a:r>
              <a:rPr lang="ja-JP" altLang="en-US" sz="1700" u="sng" dirty="0" smtClean="0"/>
              <a:t>□住宅リフォーム支援補助金</a:t>
            </a:r>
            <a:endParaRPr lang="en-US" altLang="ja-JP" sz="1700" u="sng" dirty="0" smtClean="0"/>
          </a:p>
          <a:p>
            <a:r>
              <a:rPr lang="ja-JP" altLang="en-US" sz="1600" dirty="0"/>
              <a:t>　</a:t>
            </a:r>
            <a:r>
              <a:rPr lang="ja-JP" altLang="en-US" sz="1400" dirty="0"/>
              <a:t>転入者</a:t>
            </a:r>
            <a:r>
              <a:rPr lang="ja-JP" altLang="en-US" sz="1400" dirty="0" smtClean="0"/>
              <a:t>で、空き家を購入し居住のためのリフォームをした人または</a:t>
            </a:r>
            <a:r>
              <a:rPr lang="ja-JP" altLang="en-US" sz="1400" dirty="0"/>
              <a:t>三</a:t>
            </a:r>
            <a:r>
              <a:rPr lang="ja-JP" altLang="en-US" sz="1400" dirty="0" smtClean="0"/>
              <a:t>世代同居をするために、所有する住宅のリフォームをした人に補助金を交付します。　（最大５０万円）</a:t>
            </a:r>
            <a:endParaRPr lang="en-US" altLang="ja-JP" sz="1400" dirty="0" smtClean="0"/>
          </a:p>
          <a:p>
            <a:r>
              <a:rPr lang="ja-JP" altLang="en-US" sz="1100" dirty="0"/>
              <a:t>　</a:t>
            </a:r>
            <a:r>
              <a:rPr lang="ja-JP" altLang="en-US" sz="1100" u="sng" dirty="0" smtClean="0"/>
              <a:t> </a:t>
            </a:r>
            <a:r>
              <a:rPr lang="ja-JP" altLang="en-US" sz="1700" u="sng" dirty="0" smtClean="0"/>
              <a:t>□移住世帯生活応援金</a:t>
            </a:r>
            <a:endParaRPr lang="en-US" altLang="ja-JP" sz="1700" u="sng" dirty="0" smtClean="0"/>
          </a:p>
          <a:p>
            <a:r>
              <a:rPr lang="ja-JP" altLang="en-US" sz="1600" dirty="0"/>
              <a:t>　</a:t>
            </a:r>
            <a:r>
              <a:rPr lang="ja-JP" altLang="en-US" sz="1400" dirty="0" smtClean="0"/>
              <a:t>子育て世帯など一定の条件を満たす転入者に、１世帯あたり１０万円分の地域商品券を支給します。</a:t>
            </a:r>
            <a:endParaRPr lang="en-US" altLang="ja-JP" sz="1400" b="1" dirty="0" smtClean="0"/>
          </a:p>
          <a:p>
            <a:r>
              <a:rPr lang="ja-JP" altLang="en-US" sz="1600" dirty="0"/>
              <a:t>　</a:t>
            </a:r>
            <a:r>
              <a:rPr lang="ja-JP" altLang="en-US" sz="1700" u="sng" dirty="0" smtClean="0"/>
              <a:t>□移住者自動車運転支援補助金</a:t>
            </a:r>
            <a:endParaRPr lang="en-US" altLang="ja-JP" sz="1700" u="sng" dirty="0" smtClean="0"/>
          </a:p>
          <a:p>
            <a:r>
              <a:rPr lang="ja-JP" altLang="en-US" sz="1400" dirty="0" smtClean="0"/>
              <a:t>　転入者で、移住後の自動車運転に不安がある方に自動車学校での講習費用を補助します。（講習費用の２回分まで）</a:t>
            </a:r>
            <a:endParaRPr lang="en-US" altLang="ja-JP" sz="1400" b="1" dirty="0"/>
          </a:p>
          <a:p>
            <a:endParaRPr lang="en-US" altLang="ja-JP" sz="1400" u="sng" dirty="0" smtClean="0"/>
          </a:p>
          <a:p>
            <a:r>
              <a:rPr lang="ja-JP" altLang="en-US" sz="1600" dirty="0"/>
              <a:t>　</a:t>
            </a:r>
            <a:r>
              <a:rPr lang="ja-JP" altLang="en-US" sz="1600" dirty="0" smtClean="0"/>
              <a:t>　</a:t>
            </a:r>
            <a:endParaRPr lang="en-US" altLang="ja-JP" sz="1500" dirty="0" smtClean="0"/>
          </a:p>
        </p:txBody>
      </p:sp>
      <p:graphicFrame>
        <p:nvGraphicFramePr>
          <p:cNvPr id="2" name="表 1"/>
          <p:cNvGraphicFramePr>
            <a:graphicFrameLocks noGrp="1"/>
          </p:cNvGraphicFramePr>
          <p:nvPr>
            <p:extLst>
              <p:ext uri="{D42A27DB-BD31-4B8C-83A1-F6EECF244321}">
                <p14:modId xmlns:p14="http://schemas.microsoft.com/office/powerpoint/2010/main" val="48296078"/>
              </p:ext>
            </p:extLst>
          </p:nvPr>
        </p:nvGraphicFramePr>
        <p:xfrm>
          <a:off x="446754" y="2174991"/>
          <a:ext cx="12097344" cy="3514678"/>
        </p:xfrm>
        <a:graphic>
          <a:graphicData uri="http://schemas.openxmlformats.org/drawingml/2006/table">
            <a:tbl>
              <a:tblPr firstRow="1" bandRow="1">
                <a:tableStyleId>{7DF18680-E054-41AD-8BC1-D1AEF772440D}</a:tableStyleId>
              </a:tblPr>
              <a:tblGrid>
                <a:gridCol w="2203783">
                  <a:extLst>
                    <a:ext uri="{9D8B030D-6E8A-4147-A177-3AD203B41FA5}">
                      <a16:colId xmlns:a16="http://schemas.microsoft.com/office/drawing/2014/main" val="20000"/>
                    </a:ext>
                  </a:extLst>
                </a:gridCol>
                <a:gridCol w="1643890">
                  <a:extLst>
                    <a:ext uri="{9D8B030D-6E8A-4147-A177-3AD203B41FA5}">
                      <a16:colId xmlns:a16="http://schemas.microsoft.com/office/drawing/2014/main" val="20001"/>
                    </a:ext>
                  </a:extLst>
                </a:gridCol>
                <a:gridCol w="1467333">
                  <a:extLst>
                    <a:ext uri="{9D8B030D-6E8A-4147-A177-3AD203B41FA5}">
                      <a16:colId xmlns:a16="http://schemas.microsoft.com/office/drawing/2014/main" val="20002"/>
                    </a:ext>
                  </a:extLst>
                </a:gridCol>
                <a:gridCol w="1467333">
                  <a:extLst>
                    <a:ext uri="{9D8B030D-6E8A-4147-A177-3AD203B41FA5}">
                      <a16:colId xmlns:a16="http://schemas.microsoft.com/office/drawing/2014/main" val="171917468"/>
                    </a:ext>
                  </a:extLst>
                </a:gridCol>
                <a:gridCol w="5315005">
                  <a:extLst>
                    <a:ext uri="{9D8B030D-6E8A-4147-A177-3AD203B41FA5}">
                      <a16:colId xmlns:a16="http://schemas.microsoft.com/office/drawing/2014/main" val="20003"/>
                    </a:ext>
                  </a:extLst>
                </a:gridCol>
              </a:tblGrid>
              <a:tr h="648071">
                <a:tc>
                  <a:txBody>
                    <a:bodyPr/>
                    <a:lstStyle/>
                    <a:p>
                      <a:pPr algn="ctr"/>
                      <a:r>
                        <a:rPr kumimoji="1" lang="ja-JP" altLang="en-US" sz="1400" dirty="0" smtClean="0"/>
                        <a:t>要件</a:t>
                      </a:r>
                      <a:endParaRPr kumimoji="1" lang="ja-JP" altLang="en-US" sz="1400" dirty="0"/>
                    </a:p>
                  </a:txBody>
                  <a:tcPr anchor="ctr"/>
                </a:tc>
                <a:tc>
                  <a:txBody>
                    <a:bodyPr/>
                    <a:lstStyle/>
                    <a:p>
                      <a:pPr algn="ctr"/>
                      <a:r>
                        <a:rPr kumimoji="1" lang="ja-JP" altLang="en-US" sz="1400" dirty="0" smtClean="0"/>
                        <a:t>転入者</a:t>
                      </a:r>
                      <a:endParaRPr kumimoji="1" lang="ja-JP" altLang="en-US" sz="1400" dirty="0"/>
                    </a:p>
                  </a:txBody>
                  <a:tcPr anchor="ctr"/>
                </a:tc>
                <a:tc>
                  <a:txBody>
                    <a:bodyPr/>
                    <a:lstStyle/>
                    <a:p>
                      <a:pPr algn="ctr"/>
                      <a:r>
                        <a:rPr kumimoji="1" lang="ja-JP" altLang="en-US" sz="1400" dirty="0" smtClean="0"/>
                        <a:t>市内に住む　　　　　　４０歳未満の方</a:t>
                      </a:r>
                      <a:endParaRPr kumimoji="1" lang="ja-JP" altLang="en-US" sz="900" dirty="0"/>
                    </a:p>
                  </a:txBody>
                  <a:tcPr anchor="ctr"/>
                </a:tc>
                <a:tc>
                  <a:txBody>
                    <a:bodyPr/>
                    <a:lstStyle/>
                    <a:p>
                      <a:pPr algn="ctr"/>
                      <a:r>
                        <a:rPr kumimoji="1" lang="ja-JP" altLang="en-US" sz="1400" dirty="0" smtClean="0"/>
                        <a:t>市内に住む</a:t>
                      </a:r>
                      <a:endParaRPr kumimoji="1" lang="en-US" altLang="ja-JP" sz="1400" dirty="0" smtClean="0"/>
                    </a:p>
                    <a:p>
                      <a:pPr algn="ctr"/>
                      <a:r>
                        <a:rPr kumimoji="1" lang="ja-JP" altLang="en-US" sz="1400" dirty="0" smtClean="0"/>
                        <a:t>４０歳以上の方</a:t>
                      </a:r>
                      <a:endParaRPr kumimoji="1" lang="ja-JP" altLang="en-US" sz="1400" dirty="0"/>
                    </a:p>
                  </a:txBody>
                  <a:tcPr anchor="ctr"/>
                </a:tc>
                <a:tc>
                  <a:txBody>
                    <a:bodyPr/>
                    <a:lstStyle/>
                    <a:p>
                      <a:r>
                        <a:rPr kumimoji="1" lang="ja-JP" altLang="en-US" sz="1050" dirty="0" smtClean="0"/>
                        <a:t>転入者　市内に転入してから１年を経過していない人で、転入した日の直前１年間に市内に居住していなかった人</a:t>
                      </a:r>
                      <a:endParaRPr kumimoji="1" lang="en-US" altLang="ja-JP" sz="1050" dirty="0" smtClean="0">
                        <a:solidFill>
                          <a:schemeClr val="bg1"/>
                        </a:solidFill>
                      </a:endParaRPr>
                    </a:p>
                  </a:txBody>
                  <a:tcPr anchor="ctr"/>
                </a:tc>
                <a:extLst>
                  <a:ext uri="{0D108BD9-81ED-4DB2-BD59-A6C34878D82A}">
                    <a16:rowId xmlns:a16="http://schemas.microsoft.com/office/drawing/2014/main" val="10000"/>
                  </a:ext>
                </a:extLst>
              </a:tr>
              <a:tr h="358287">
                <a:tc>
                  <a:txBody>
                    <a:bodyPr/>
                    <a:lstStyle/>
                    <a:p>
                      <a:r>
                        <a:rPr kumimoji="1" lang="ja-JP" altLang="en-US" sz="1200" dirty="0" smtClean="0"/>
                        <a:t>・基本補助</a:t>
                      </a:r>
                      <a:endParaRPr kumimoji="1" lang="ja-JP" altLang="en-US" sz="1200" dirty="0"/>
                    </a:p>
                  </a:txBody>
                  <a:tcPr anchor="ctr"/>
                </a:tc>
                <a:tc>
                  <a:txBody>
                    <a:bodyPr/>
                    <a:lstStyle/>
                    <a:p>
                      <a:pPr algn="ctr"/>
                      <a:r>
                        <a:rPr kumimoji="1" lang="ja-JP" altLang="en-US" sz="1400" dirty="0" smtClean="0"/>
                        <a:t>６０万円</a:t>
                      </a:r>
                      <a:endParaRPr kumimoji="1" lang="ja-JP" altLang="en-US" sz="1400" b="1" dirty="0"/>
                    </a:p>
                  </a:txBody>
                  <a:tcPr anchor="ctr"/>
                </a:tc>
                <a:tc>
                  <a:txBody>
                    <a:bodyPr/>
                    <a:lstStyle/>
                    <a:p>
                      <a:pPr algn="ctr"/>
                      <a:r>
                        <a:rPr kumimoji="1" lang="ja-JP" altLang="en-US" sz="1400" dirty="0" smtClean="0"/>
                        <a:t>３０万円</a:t>
                      </a:r>
                      <a:endParaRPr kumimoji="1" lang="ja-JP" altLang="en-US" sz="1400" b="1" dirty="0"/>
                    </a:p>
                  </a:txBody>
                  <a:tcPr anchor="ctr"/>
                </a:tc>
                <a:tc>
                  <a:txBody>
                    <a:bodyPr/>
                    <a:lstStyle/>
                    <a:p>
                      <a:pPr algn="ctr"/>
                      <a:r>
                        <a:rPr kumimoji="1" lang="ja-JP" altLang="en-US" sz="1400" dirty="0" smtClean="0"/>
                        <a:t>－</a:t>
                      </a:r>
                      <a:endParaRPr kumimoji="1" lang="ja-JP" altLang="en-US" sz="1400" b="1" dirty="0"/>
                    </a:p>
                  </a:txBody>
                  <a:tcPr anchor="ctr"/>
                </a:tc>
                <a:tc>
                  <a:txBody>
                    <a:bodyPr/>
                    <a:lstStyle/>
                    <a:p>
                      <a:endParaRPr kumimoji="1" lang="ja-JP" altLang="en-US" sz="1050" dirty="0"/>
                    </a:p>
                  </a:txBody>
                  <a:tcPr anchor="ctr"/>
                </a:tc>
                <a:extLst>
                  <a:ext uri="{0D108BD9-81ED-4DB2-BD59-A6C34878D82A}">
                    <a16:rowId xmlns:a16="http://schemas.microsoft.com/office/drawing/2014/main" val="10001"/>
                  </a:ext>
                </a:extLst>
              </a:tr>
              <a:tr h="410243">
                <a:tc>
                  <a:txBody>
                    <a:bodyPr/>
                    <a:lstStyle/>
                    <a:p>
                      <a:r>
                        <a:rPr kumimoji="1" lang="ja-JP" altLang="en-US" sz="1200" dirty="0" smtClean="0"/>
                        <a:t>・子育て世帯</a:t>
                      </a:r>
                      <a:endParaRPr kumimoji="1" lang="en-US" altLang="ja-JP" sz="1200" dirty="0" smtClean="0"/>
                    </a:p>
                    <a:p>
                      <a:r>
                        <a:rPr kumimoji="1" lang="ja-JP" altLang="en-US" sz="1200" dirty="0" smtClean="0"/>
                        <a:t>・新婚世帯</a:t>
                      </a:r>
                      <a:endParaRPr kumimoji="1" lang="ja-JP" altLang="en-US" sz="1200" dirty="0"/>
                    </a:p>
                  </a:txBody>
                  <a:tcPr anchor="ctr"/>
                </a:tc>
                <a:tc rowSpan="2">
                  <a:txBody>
                    <a:bodyPr/>
                    <a:lstStyle/>
                    <a:p>
                      <a:pPr algn="ctr"/>
                      <a:r>
                        <a:rPr kumimoji="1" lang="ja-JP" altLang="en-US" sz="1400" dirty="0" smtClean="0"/>
                        <a:t>２０万円</a:t>
                      </a:r>
                      <a:endParaRPr kumimoji="1" lang="ja-JP" altLang="en-US" sz="1400" b="1" dirty="0"/>
                    </a:p>
                  </a:txBody>
                  <a:tcPr anchor="ctr">
                    <a:solidFill>
                      <a:schemeClr val="accent5">
                        <a:lumMod val="20000"/>
                        <a:lumOff val="80000"/>
                      </a:schemeClr>
                    </a:solidFill>
                  </a:tcPr>
                </a:tc>
                <a:tc>
                  <a:txBody>
                    <a:bodyPr/>
                    <a:lstStyle/>
                    <a:p>
                      <a:pPr algn="ctr"/>
                      <a:r>
                        <a:rPr kumimoji="1" lang="ja-JP" altLang="en-US" sz="1400" dirty="0" smtClean="0"/>
                        <a:t>２０万円</a:t>
                      </a:r>
                      <a:endParaRPr kumimoji="1" lang="ja-JP" altLang="en-US" sz="1400" b="1" dirty="0"/>
                    </a:p>
                  </a:txBody>
                  <a:tcPr anchor="ctr"/>
                </a:tc>
                <a:tc>
                  <a:txBody>
                    <a:bodyPr/>
                    <a:lstStyle/>
                    <a:p>
                      <a:pPr algn="ctr"/>
                      <a:r>
                        <a:rPr kumimoji="1" lang="ja-JP" altLang="en-US" sz="1400" dirty="0" smtClean="0"/>
                        <a:t>２０万円</a:t>
                      </a:r>
                      <a:endParaRPr kumimoji="1" lang="ja-JP" altLang="en-US" sz="1400" b="1" dirty="0"/>
                    </a:p>
                  </a:txBody>
                  <a:tcPr anchor="ctr"/>
                </a:tc>
                <a:tc>
                  <a:txBody>
                    <a:bodyPr/>
                    <a:lstStyle/>
                    <a:p>
                      <a:r>
                        <a:rPr kumimoji="1" lang="ja-JP" altLang="en-US" sz="1050" dirty="0" smtClean="0"/>
                        <a:t>子育て世帯　中学生以下の子どもと同居している世帯</a:t>
                      </a:r>
                      <a:endParaRPr kumimoji="1" lang="en-US" altLang="ja-JP" sz="1050" dirty="0" smtClean="0"/>
                    </a:p>
                    <a:p>
                      <a:r>
                        <a:rPr kumimoji="1" lang="ja-JP" altLang="en-US" sz="1050" dirty="0" smtClean="0"/>
                        <a:t>新婚世帯　婚姻した日から１年以内の夫婦がいる世帯</a:t>
                      </a:r>
                      <a:endParaRPr kumimoji="1" lang="ja-JP" altLang="en-US" sz="1050" dirty="0"/>
                    </a:p>
                  </a:txBody>
                  <a:tcPr anchor="ctr"/>
                </a:tc>
                <a:extLst>
                  <a:ext uri="{0D108BD9-81ED-4DB2-BD59-A6C34878D82A}">
                    <a16:rowId xmlns:a16="http://schemas.microsoft.com/office/drawing/2014/main" val="10002"/>
                  </a:ext>
                </a:extLst>
              </a:tr>
              <a:tr h="706757">
                <a:tc>
                  <a:txBody>
                    <a:bodyPr/>
                    <a:lstStyle/>
                    <a:p>
                      <a:r>
                        <a:rPr kumimoji="1" lang="ja-JP" altLang="en-US" sz="1200" dirty="0" smtClean="0"/>
                        <a:t>・２０歳代</a:t>
                      </a:r>
                      <a:endParaRPr kumimoji="1" lang="en-US" altLang="ja-JP" sz="1200" dirty="0" smtClean="0"/>
                    </a:p>
                    <a:p>
                      <a:r>
                        <a:rPr kumimoji="1" lang="ja-JP" altLang="en-US" sz="1050" dirty="0" smtClean="0"/>
                        <a:t>・転入前から市内の事業所へ通勤</a:t>
                      </a:r>
                      <a:endParaRPr kumimoji="1" lang="en-US" altLang="ja-JP" sz="1050" dirty="0" smtClean="0"/>
                    </a:p>
                    <a:p>
                      <a:r>
                        <a:rPr kumimoji="1" lang="ja-JP" altLang="en-US" sz="1200" dirty="0" smtClean="0"/>
                        <a:t>・医療介護保育人材</a:t>
                      </a:r>
                      <a:endParaRPr kumimoji="1" lang="ja-JP" altLang="en-US" sz="1200" dirty="0"/>
                    </a:p>
                  </a:txBody>
                  <a:tcPr anchor="ctr"/>
                </a:tc>
                <a:tc vMerge="1">
                  <a:txBody>
                    <a:bodyPr/>
                    <a:lstStyle/>
                    <a:p>
                      <a:pPr algn="ctr"/>
                      <a:endParaRPr kumimoji="1" lang="ja-JP" altLang="en-US" sz="1400" b="1" dirty="0"/>
                    </a:p>
                  </a:txBody>
                  <a:tcPr anchor="ctr"/>
                </a:tc>
                <a:tc>
                  <a:txBody>
                    <a:bodyPr/>
                    <a:lstStyle/>
                    <a:p>
                      <a:pPr algn="ctr"/>
                      <a:r>
                        <a:rPr kumimoji="1" lang="ja-JP" altLang="en-US" sz="1400" b="0" dirty="0" smtClean="0"/>
                        <a:t>－</a:t>
                      </a:r>
                      <a:endParaRPr kumimoji="1" lang="ja-JP" altLang="en-US" sz="1400" b="1" dirty="0"/>
                    </a:p>
                  </a:txBody>
                  <a:tcPr anchor="ct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1400" b="0" dirty="0" smtClean="0"/>
                        <a:t>－</a:t>
                      </a:r>
                      <a:endParaRPr kumimoji="1" lang="ja-JP" altLang="en-US" sz="1400" b="1" dirty="0" smtClean="0"/>
                    </a:p>
                  </a:txBody>
                  <a:tcPr anchor="ctr"/>
                </a:tc>
                <a:tc>
                  <a:txBody>
                    <a:bodyPr/>
                    <a:lstStyle/>
                    <a:p>
                      <a:r>
                        <a:rPr kumimoji="1" lang="ja-JP" altLang="en-US" sz="1050" dirty="0" smtClean="0"/>
                        <a:t>医療介護保育人材　転入者であって、転入後に看護師、介護職又は保育士として市内の事業所に従事することになった人がいる世帯</a:t>
                      </a:r>
                      <a:endParaRPr kumimoji="1" lang="ja-JP" altLang="en-US" sz="1050" dirty="0"/>
                    </a:p>
                  </a:txBody>
                  <a:tcPr anchor="ctr"/>
                </a:tc>
                <a:extLst>
                  <a:ext uri="{0D108BD9-81ED-4DB2-BD59-A6C34878D82A}">
                    <a16:rowId xmlns:a16="http://schemas.microsoft.com/office/drawing/2014/main" val="10003"/>
                  </a:ext>
                </a:extLst>
              </a:tr>
              <a:tr h="414723">
                <a:tc>
                  <a:txBody>
                    <a:bodyPr/>
                    <a:lstStyle/>
                    <a:p>
                      <a:r>
                        <a:rPr kumimoji="1" lang="ja-JP" altLang="en-US" sz="1200" dirty="0" smtClean="0"/>
                        <a:t>・居住誘導区域内</a:t>
                      </a:r>
                      <a:endParaRPr kumimoji="1" lang="ja-JP" altLang="en-US" sz="1200" dirty="0"/>
                    </a:p>
                  </a:txBody>
                  <a:tcPr anchor="ctr"/>
                </a:tc>
                <a:tc>
                  <a:txBody>
                    <a:bodyPr/>
                    <a:lstStyle/>
                    <a:p>
                      <a:pPr algn="ctr"/>
                      <a:r>
                        <a:rPr kumimoji="1" lang="ja-JP" altLang="en-US" sz="1400" dirty="0" smtClean="0"/>
                        <a:t>１０万円</a:t>
                      </a:r>
                      <a:endParaRPr kumimoji="1" lang="ja-JP" altLang="en-US" sz="1400" b="1" dirty="0"/>
                    </a:p>
                  </a:txBody>
                  <a:tcPr anchor="ctr"/>
                </a:tc>
                <a:tc>
                  <a:txBody>
                    <a:bodyPr/>
                    <a:lstStyle/>
                    <a:p>
                      <a:pPr algn="ctr"/>
                      <a:r>
                        <a:rPr kumimoji="1" lang="ja-JP" altLang="en-US" sz="1400" dirty="0" smtClean="0"/>
                        <a:t>１０万円</a:t>
                      </a:r>
                      <a:endParaRPr kumimoji="1" lang="ja-JP" altLang="en-US" sz="1400" b="1" dirty="0"/>
                    </a:p>
                  </a:txBody>
                  <a:tcPr anchor="ctr"/>
                </a:tc>
                <a:tc>
                  <a:txBody>
                    <a:bodyPr/>
                    <a:lstStyle/>
                    <a:p>
                      <a:pPr algn="ctr"/>
                      <a:r>
                        <a:rPr kumimoji="1" lang="ja-JP" altLang="en-US" sz="1400" dirty="0" smtClean="0"/>
                        <a:t>１０万円</a:t>
                      </a:r>
                      <a:endParaRPr kumimoji="1" lang="ja-JP" altLang="en-US" sz="1400" b="1" dirty="0"/>
                    </a:p>
                  </a:txBody>
                  <a:tcPr anchor="ctr"/>
                </a:tc>
                <a:tc>
                  <a:txBody>
                    <a:bodyPr/>
                    <a:lstStyle/>
                    <a:p>
                      <a:r>
                        <a:rPr kumimoji="1" lang="ja-JP" altLang="en-US" sz="1050" dirty="0" smtClean="0"/>
                        <a:t>居住誘導区域内　市街地の中で氷見市が指定する地域</a:t>
                      </a:r>
                      <a:endParaRPr kumimoji="1" lang="ja-JP" altLang="en-US" sz="1050" dirty="0"/>
                    </a:p>
                  </a:txBody>
                  <a:tcPr anchor="ctr"/>
                </a:tc>
                <a:extLst>
                  <a:ext uri="{0D108BD9-81ED-4DB2-BD59-A6C34878D82A}">
                    <a16:rowId xmlns:a16="http://schemas.microsoft.com/office/drawing/2014/main" val="267030914"/>
                  </a:ext>
                </a:extLst>
              </a:tr>
              <a:tr h="414723">
                <a:tc>
                  <a:txBody>
                    <a:bodyPr/>
                    <a:lstStyle/>
                    <a:p>
                      <a:r>
                        <a:rPr kumimoji="1" lang="ja-JP" altLang="en-US" sz="1200" dirty="0" smtClean="0"/>
                        <a:t>・三世代同居</a:t>
                      </a:r>
                      <a:endParaRPr kumimoji="1" lang="en-US" altLang="ja-JP" sz="1200" dirty="0" smtClean="0"/>
                    </a:p>
                    <a:p>
                      <a:r>
                        <a:rPr kumimoji="1" lang="ja-JP" altLang="en-US" sz="1200" dirty="0" smtClean="0"/>
                        <a:t>（三世代近居）</a:t>
                      </a:r>
                      <a:endParaRPr kumimoji="1" lang="ja-JP" altLang="en-US" sz="1200" dirty="0"/>
                    </a:p>
                  </a:txBody>
                  <a:tcPr anchor="ctr"/>
                </a:tc>
                <a:tc>
                  <a:txBody>
                    <a:bodyPr/>
                    <a:lstStyle/>
                    <a:p>
                      <a:pPr algn="ctr"/>
                      <a:r>
                        <a:rPr kumimoji="1" lang="ja-JP" altLang="en-US" sz="1400" dirty="0" smtClean="0"/>
                        <a:t>３０万円</a:t>
                      </a:r>
                      <a:endParaRPr kumimoji="1" lang="en-US" altLang="ja-JP" sz="1400" dirty="0" smtClean="0"/>
                    </a:p>
                    <a:p>
                      <a:pPr algn="ctr"/>
                      <a:r>
                        <a:rPr kumimoji="1" lang="ja-JP" altLang="en-US" sz="1400" dirty="0" smtClean="0"/>
                        <a:t>（１０万円）</a:t>
                      </a:r>
                      <a:endParaRPr kumimoji="1" lang="en-US" altLang="ja-JP" sz="1400" b="1" dirty="0" smtClean="0"/>
                    </a:p>
                  </a:txBody>
                  <a:tcPr anchor="ctr"/>
                </a:tc>
                <a:tc>
                  <a:txBody>
                    <a:bodyPr/>
                    <a:lstStyle/>
                    <a:p>
                      <a:pPr algn="ctr"/>
                      <a:r>
                        <a:rPr kumimoji="1" lang="ja-JP" altLang="en-US" sz="1400" dirty="0" smtClean="0"/>
                        <a:t>３０万円</a:t>
                      </a:r>
                      <a:endParaRPr kumimoji="1" lang="en-US" altLang="ja-JP" sz="1400" dirty="0" smtClean="0"/>
                    </a:p>
                    <a:p>
                      <a:pPr algn="ctr"/>
                      <a:r>
                        <a:rPr kumimoji="1" lang="ja-JP" altLang="en-US" sz="1400" dirty="0" smtClean="0"/>
                        <a:t>（１０万円）</a:t>
                      </a:r>
                      <a:endParaRPr kumimoji="1" lang="ja-JP" altLang="en-US" sz="1400" b="1" dirty="0"/>
                    </a:p>
                  </a:txBody>
                  <a:tcPr anchor="ctr"/>
                </a:tc>
                <a:tc>
                  <a:txBody>
                    <a:bodyPr/>
                    <a:lstStyle/>
                    <a:p>
                      <a:pPr algn="ctr"/>
                      <a:r>
                        <a:rPr kumimoji="1" lang="ja-JP" altLang="en-US" sz="1400" dirty="0" smtClean="0"/>
                        <a:t>３０万円</a:t>
                      </a:r>
                      <a:endParaRPr kumimoji="1" lang="en-US" altLang="ja-JP" sz="1400" dirty="0" smtClean="0"/>
                    </a:p>
                    <a:p>
                      <a:pPr algn="ctr"/>
                      <a:r>
                        <a:rPr kumimoji="1" lang="ja-JP" altLang="en-US" sz="1400" dirty="0" smtClean="0"/>
                        <a:t>（１０万円）</a:t>
                      </a:r>
                      <a:endParaRPr kumimoji="1" lang="ja-JP" altLang="en-US" sz="1400" b="1" dirty="0"/>
                    </a:p>
                  </a:txBody>
                  <a:tcPr anchor="ctr"/>
                </a:tc>
                <a:tc>
                  <a:txBody>
                    <a:bodyPr/>
                    <a:lstStyle/>
                    <a:p>
                      <a:endParaRPr kumimoji="1" lang="ja-JP" altLang="en-US" sz="1050" dirty="0"/>
                    </a:p>
                  </a:txBody>
                  <a:tcPr anchor="ctr"/>
                </a:tc>
                <a:extLst>
                  <a:ext uri="{0D108BD9-81ED-4DB2-BD59-A6C34878D82A}">
                    <a16:rowId xmlns:a16="http://schemas.microsoft.com/office/drawing/2014/main" val="1271502973"/>
                  </a:ext>
                </a:extLst>
              </a:tr>
              <a:tr h="410243">
                <a:tc>
                  <a:txBody>
                    <a:bodyPr/>
                    <a:lstStyle/>
                    <a:p>
                      <a:pPr algn="ctr"/>
                      <a:r>
                        <a:rPr kumimoji="1" lang="ja-JP" altLang="en-US" sz="1800" dirty="0" smtClean="0"/>
                        <a:t>最大　</a:t>
                      </a:r>
                      <a:endParaRPr kumimoji="1" lang="ja-JP" altLang="en-US" sz="1800" dirty="0">
                        <a:solidFill>
                          <a:srgbClr val="FF0000"/>
                        </a:solidFill>
                      </a:endParaRPr>
                    </a:p>
                  </a:txBody>
                  <a:tcPr anchor="ctr"/>
                </a:tc>
                <a:tc>
                  <a:txBody>
                    <a:bodyPr/>
                    <a:lstStyle/>
                    <a:p>
                      <a:pPr algn="ctr"/>
                      <a:r>
                        <a:rPr kumimoji="1" lang="ja-JP" altLang="en-US" sz="1600" dirty="0" smtClean="0"/>
                        <a:t>１２０万円</a:t>
                      </a:r>
                      <a:endParaRPr kumimoji="1" lang="ja-JP" altLang="en-US" sz="1600" b="1" dirty="0">
                        <a:solidFill>
                          <a:srgbClr val="FF0000"/>
                        </a:solidFill>
                      </a:endParaRPr>
                    </a:p>
                  </a:txBody>
                  <a:tcPr anchor="ctr"/>
                </a:tc>
                <a:tc>
                  <a:txBody>
                    <a:bodyPr/>
                    <a:lstStyle/>
                    <a:p>
                      <a:pPr algn="ctr"/>
                      <a:r>
                        <a:rPr kumimoji="1" lang="ja-JP" altLang="en-US" sz="1600" dirty="0" smtClean="0"/>
                        <a:t>９０万円</a:t>
                      </a:r>
                      <a:endParaRPr kumimoji="1" lang="ja-JP" altLang="en-US" sz="1600" b="1" dirty="0">
                        <a:solidFill>
                          <a:srgbClr val="FF0000"/>
                        </a:solidFill>
                      </a:endParaRPr>
                    </a:p>
                  </a:txBody>
                  <a:tcPr anchor="ctr"/>
                </a:tc>
                <a:tc>
                  <a:txBody>
                    <a:bodyPr/>
                    <a:lstStyle/>
                    <a:p>
                      <a:pPr algn="ctr"/>
                      <a:r>
                        <a:rPr kumimoji="1" lang="ja-JP" altLang="en-US" sz="1600" dirty="0" smtClean="0"/>
                        <a:t>６０万円</a:t>
                      </a:r>
                      <a:endParaRPr kumimoji="1" lang="ja-JP" altLang="en-US" sz="1600" b="1" dirty="0">
                        <a:solidFill>
                          <a:srgbClr val="FF0000"/>
                        </a:solidFill>
                      </a:endParaRPr>
                    </a:p>
                  </a:txBody>
                  <a:tcPr anchor="ctr"/>
                </a:tc>
                <a:tc>
                  <a:txBody>
                    <a:bodyPr/>
                    <a:lstStyle/>
                    <a:p>
                      <a:r>
                        <a:rPr kumimoji="1" lang="ja-JP" altLang="en-US" sz="1050" dirty="0" smtClean="0"/>
                        <a:t>新築住宅取得の場合は、取得費用の１／１０以内</a:t>
                      </a:r>
                      <a:endParaRPr kumimoji="1" lang="en-US" altLang="ja-JP" sz="1050" dirty="0" smtClean="0"/>
                    </a:p>
                    <a:p>
                      <a:r>
                        <a:rPr kumimoji="1" lang="ja-JP" altLang="en-US" sz="1050" dirty="0" smtClean="0"/>
                        <a:t>中古住宅取得の場合は、取得費用の１／２以内</a:t>
                      </a:r>
                      <a:endParaRPr kumimoji="1" lang="ja-JP" altLang="en-US" sz="1050" dirty="0"/>
                    </a:p>
                  </a:txBody>
                  <a:tcPr anchor="ctr"/>
                </a:tc>
                <a:extLst>
                  <a:ext uri="{0D108BD9-81ED-4DB2-BD59-A6C34878D82A}">
                    <a16:rowId xmlns:a16="http://schemas.microsoft.com/office/drawing/2014/main" val="10004"/>
                  </a:ext>
                </a:extLst>
              </a:tr>
            </a:tbl>
          </a:graphicData>
        </a:graphic>
      </p:graphicFrame>
      <p:sp>
        <p:nvSpPr>
          <p:cNvPr id="3" name="テキスト ボックス 2"/>
          <p:cNvSpPr txBox="1"/>
          <p:nvPr/>
        </p:nvSpPr>
        <p:spPr>
          <a:xfrm>
            <a:off x="6784943" y="8617024"/>
            <a:ext cx="5808545" cy="307777"/>
          </a:xfrm>
          <a:prstGeom prst="rect">
            <a:avLst/>
          </a:prstGeom>
          <a:noFill/>
        </p:spPr>
        <p:txBody>
          <a:bodyPr wrap="square" rtlCol="0">
            <a:spAutoFit/>
          </a:bodyPr>
          <a:lstStyle/>
          <a:p>
            <a:r>
              <a:rPr lang="ja-JP" altLang="en-US" sz="1400" dirty="0"/>
              <a:t>◎</a:t>
            </a:r>
            <a:r>
              <a:rPr kumimoji="1" lang="ja-JP" altLang="en-US" sz="1400" dirty="0" smtClean="0"/>
              <a:t>その他、補助に関する要件があります。詳しくはお問い合わせください。</a:t>
            </a:r>
            <a:endParaRPr kumimoji="1" lang="ja-JP" altLang="en-US" sz="1400" dirty="0"/>
          </a:p>
        </p:txBody>
      </p:sp>
      <p:sp>
        <p:nvSpPr>
          <p:cNvPr id="4" name="テキスト ボックス 3"/>
          <p:cNvSpPr txBox="1"/>
          <p:nvPr/>
        </p:nvSpPr>
        <p:spPr>
          <a:xfrm>
            <a:off x="6784943" y="8924801"/>
            <a:ext cx="5808545" cy="646331"/>
          </a:xfrm>
          <a:prstGeom prst="rect">
            <a:avLst/>
          </a:prstGeom>
          <a:noFill/>
        </p:spPr>
        <p:txBody>
          <a:bodyPr wrap="square" rtlCol="0">
            <a:spAutoFit/>
          </a:bodyPr>
          <a:lstStyle/>
          <a:p>
            <a:r>
              <a:rPr kumimoji="1" lang="ja-JP" altLang="en-US" sz="1800" dirty="0" smtClean="0"/>
              <a:t>お問い合わせ先　地域振興課</a:t>
            </a:r>
            <a:endParaRPr kumimoji="1" lang="en-US" altLang="ja-JP" sz="1800" dirty="0" smtClean="0"/>
          </a:p>
          <a:p>
            <a:r>
              <a:rPr lang="ja-JP" altLang="en-US" sz="1800" dirty="0"/>
              <a:t>　</a:t>
            </a:r>
            <a:r>
              <a:rPr lang="ja-JP" altLang="en-US" sz="1800" dirty="0" smtClean="0"/>
              <a:t>                  　</a:t>
            </a:r>
            <a:r>
              <a:rPr lang="en-US" altLang="ja-JP" sz="1800" dirty="0" smtClean="0"/>
              <a:t>TEL</a:t>
            </a:r>
            <a:r>
              <a:rPr lang="ja-JP" altLang="en-US" sz="1800" dirty="0" smtClean="0"/>
              <a:t>：</a:t>
            </a:r>
            <a:r>
              <a:rPr lang="en-US" altLang="ja-JP" sz="1800" dirty="0" smtClean="0"/>
              <a:t>0766-74-8075          Fax</a:t>
            </a:r>
            <a:r>
              <a:rPr lang="ja-JP" altLang="en-US" sz="1800" dirty="0" smtClean="0"/>
              <a:t>：</a:t>
            </a:r>
            <a:r>
              <a:rPr lang="en-US" altLang="ja-JP" sz="1800" dirty="0" smtClean="0"/>
              <a:t>0766-74-4004</a:t>
            </a:r>
            <a:endParaRPr kumimoji="1" lang="ja-JP" altLang="en-US" sz="1800" dirty="0"/>
          </a:p>
        </p:txBody>
      </p:sp>
      <p:graphicFrame>
        <p:nvGraphicFramePr>
          <p:cNvPr id="7" name="表 6"/>
          <p:cNvGraphicFramePr>
            <a:graphicFrameLocks noGrp="1"/>
          </p:cNvGraphicFramePr>
          <p:nvPr>
            <p:extLst>
              <p:ext uri="{D42A27DB-BD31-4B8C-83A1-F6EECF244321}">
                <p14:modId xmlns:p14="http://schemas.microsoft.com/office/powerpoint/2010/main" val="2569063955"/>
              </p:ext>
            </p:extLst>
          </p:nvPr>
        </p:nvGraphicFramePr>
        <p:xfrm>
          <a:off x="342285" y="6837996"/>
          <a:ext cx="5940659" cy="1850584"/>
        </p:xfrm>
        <a:graphic>
          <a:graphicData uri="http://schemas.openxmlformats.org/drawingml/2006/table">
            <a:tbl>
              <a:tblPr firstRow="1" bandRow="1">
                <a:tableStyleId>{21E4AEA4-8DFA-4A89-87EB-49C32662AFE0}</a:tableStyleId>
              </a:tblPr>
              <a:tblGrid>
                <a:gridCol w="550061">
                  <a:extLst>
                    <a:ext uri="{9D8B030D-6E8A-4147-A177-3AD203B41FA5}">
                      <a16:colId xmlns:a16="http://schemas.microsoft.com/office/drawing/2014/main" val="20000"/>
                    </a:ext>
                  </a:extLst>
                </a:gridCol>
                <a:gridCol w="3892501">
                  <a:extLst>
                    <a:ext uri="{9D8B030D-6E8A-4147-A177-3AD203B41FA5}">
                      <a16:colId xmlns:a16="http://schemas.microsoft.com/office/drawing/2014/main" val="20001"/>
                    </a:ext>
                  </a:extLst>
                </a:gridCol>
                <a:gridCol w="1498097">
                  <a:extLst>
                    <a:ext uri="{9D8B030D-6E8A-4147-A177-3AD203B41FA5}">
                      <a16:colId xmlns:a16="http://schemas.microsoft.com/office/drawing/2014/main" val="20002"/>
                    </a:ext>
                  </a:extLst>
                </a:gridCol>
              </a:tblGrid>
              <a:tr h="268429">
                <a:tc>
                  <a:txBody>
                    <a:bodyPr/>
                    <a:lstStyle/>
                    <a:p>
                      <a:pPr algn="ctr"/>
                      <a:endParaRPr kumimoji="1" lang="ja-JP" altLang="en-US" sz="1400" dirty="0"/>
                    </a:p>
                  </a:txBody>
                  <a:tcPr anchor="ctr"/>
                </a:tc>
                <a:tc>
                  <a:txBody>
                    <a:bodyPr/>
                    <a:lstStyle/>
                    <a:p>
                      <a:pPr algn="ctr"/>
                      <a:r>
                        <a:rPr kumimoji="1" lang="ja-JP" altLang="en-US" sz="1400" dirty="0" smtClean="0"/>
                        <a:t>要件</a:t>
                      </a:r>
                      <a:endParaRPr kumimoji="1" lang="ja-JP" altLang="en-US" sz="1400" dirty="0"/>
                    </a:p>
                  </a:txBody>
                  <a:tcPr anchor="ctr"/>
                </a:tc>
                <a:tc>
                  <a:txBody>
                    <a:bodyPr/>
                    <a:lstStyle/>
                    <a:p>
                      <a:pPr algn="ctr"/>
                      <a:r>
                        <a:rPr kumimoji="1" lang="ja-JP" altLang="en-US" sz="1400" smtClean="0"/>
                        <a:t>補助額（２年間）</a:t>
                      </a:r>
                      <a:endParaRPr kumimoji="1" lang="ja-JP" altLang="en-US" sz="1400" dirty="0"/>
                    </a:p>
                  </a:txBody>
                  <a:tcPr anchor="ctr"/>
                </a:tc>
                <a:extLst>
                  <a:ext uri="{0D108BD9-81ED-4DB2-BD59-A6C34878D82A}">
                    <a16:rowId xmlns:a16="http://schemas.microsoft.com/office/drawing/2014/main" val="10000"/>
                  </a:ext>
                </a:extLst>
              </a:tr>
              <a:tr h="288112">
                <a:tc>
                  <a:txBody>
                    <a:bodyPr/>
                    <a:lstStyle/>
                    <a:p>
                      <a:pPr algn="ctr"/>
                      <a:r>
                        <a:rPr kumimoji="1" lang="ja-JP" altLang="en-US" sz="1400" dirty="0" smtClean="0"/>
                        <a:t>①</a:t>
                      </a:r>
                      <a:endParaRPr kumimoji="1" lang="ja-JP" altLang="en-US" sz="1400" dirty="0"/>
                    </a:p>
                  </a:txBody>
                  <a:tcPr anchor="ctr"/>
                </a:tc>
                <a:tc>
                  <a:txBody>
                    <a:bodyPr/>
                    <a:lstStyle/>
                    <a:p>
                      <a:r>
                        <a:rPr kumimoji="1" lang="ja-JP" altLang="en-US" sz="1400" dirty="0" smtClean="0"/>
                        <a:t>・子育て世帯</a:t>
                      </a:r>
                      <a:endParaRPr kumimoji="1" lang="en-US" altLang="ja-JP" sz="1400" dirty="0" smtClean="0"/>
                    </a:p>
                  </a:txBody>
                  <a:tcPr/>
                </a:tc>
                <a:tc rowSpan="5">
                  <a:txBody>
                    <a:bodyPr/>
                    <a:lstStyle/>
                    <a:p>
                      <a:pPr algn="ctr"/>
                      <a:r>
                        <a:rPr kumimoji="1" lang="ja-JP" altLang="en-US" sz="1400" b="1" dirty="0" smtClean="0"/>
                        <a:t>２万円／月</a:t>
                      </a:r>
                      <a:endParaRPr kumimoji="1" lang="ja-JP" altLang="en-US" sz="1400" b="1" dirty="0"/>
                    </a:p>
                  </a:txBody>
                  <a:tcPr anchor="ctr"/>
                </a:tc>
                <a:extLst>
                  <a:ext uri="{0D108BD9-81ED-4DB2-BD59-A6C34878D82A}">
                    <a16:rowId xmlns:a16="http://schemas.microsoft.com/office/drawing/2014/main" val="10001"/>
                  </a:ext>
                </a:extLst>
              </a:tr>
              <a:tr h="271344">
                <a:tc>
                  <a:txBody>
                    <a:bodyPr/>
                    <a:lstStyle/>
                    <a:p>
                      <a:pPr algn="ctr"/>
                      <a:r>
                        <a:rPr kumimoji="1" lang="ja-JP" altLang="en-US" sz="1400" dirty="0" smtClean="0"/>
                        <a:t>②</a:t>
                      </a:r>
                      <a:endParaRPr kumimoji="1" lang="ja-JP" altLang="en-US" sz="1400" dirty="0"/>
                    </a:p>
                  </a:txBody>
                  <a:tcPr anchor="ctr"/>
                </a:tc>
                <a:tc>
                  <a:txBody>
                    <a:bodyPr/>
                    <a:lstStyle/>
                    <a:p>
                      <a:r>
                        <a:rPr kumimoji="1" lang="ja-JP" altLang="en-US" sz="1400" dirty="0" smtClean="0"/>
                        <a:t>・新婚世帯</a:t>
                      </a:r>
                      <a:endParaRPr kumimoji="1" lang="en-US" altLang="ja-JP" sz="1400" dirty="0" smtClean="0"/>
                    </a:p>
                  </a:txBody>
                  <a:tcPr/>
                </a:tc>
                <a:tc vMerge="1">
                  <a:txBody>
                    <a:bodyPr/>
                    <a:lstStyle/>
                    <a:p>
                      <a:pPr algn="ctr"/>
                      <a:endParaRPr kumimoji="1" lang="ja-JP" altLang="en-US" sz="1400" b="1" dirty="0"/>
                    </a:p>
                  </a:txBody>
                  <a:tcPr anchor="ctr"/>
                </a:tc>
                <a:extLst>
                  <a:ext uri="{0D108BD9-81ED-4DB2-BD59-A6C34878D82A}">
                    <a16:rowId xmlns:a16="http://schemas.microsoft.com/office/drawing/2014/main" val="10002"/>
                  </a:ext>
                </a:extLst>
              </a:tr>
              <a:tr h="326584">
                <a:tc>
                  <a:txBody>
                    <a:bodyPr/>
                    <a:lstStyle/>
                    <a:p>
                      <a:pPr algn="ctr"/>
                      <a:r>
                        <a:rPr kumimoji="1" lang="ja-JP" altLang="en-US" sz="1400" dirty="0" smtClean="0"/>
                        <a:t>③</a:t>
                      </a:r>
                      <a:endParaRPr kumimoji="1" lang="ja-JP" altLang="en-US" sz="1400" dirty="0"/>
                    </a:p>
                  </a:txBody>
                  <a:tcPr anchor="ctr"/>
                </a:tc>
                <a:tc>
                  <a:txBody>
                    <a:bodyPr/>
                    <a:lstStyle/>
                    <a:p>
                      <a:r>
                        <a:rPr kumimoji="1" lang="ja-JP" altLang="en-US" sz="1400" dirty="0" smtClean="0"/>
                        <a:t>・２０歳代</a:t>
                      </a:r>
                      <a:endParaRPr kumimoji="1" lang="en-US" altLang="ja-JP" sz="1400" dirty="0" smtClean="0"/>
                    </a:p>
                  </a:txBody>
                  <a:tcPr/>
                </a:tc>
                <a:tc vMerge="1">
                  <a:txBody>
                    <a:bodyPr/>
                    <a:lstStyle/>
                    <a:p>
                      <a:pPr algn="ctr"/>
                      <a:endParaRPr kumimoji="1" lang="ja-JP" altLang="en-US" sz="1400" b="1" dirty="0"/>
                    </a:p>
                  </a:txBody>
                  <a:tcPr anchor="ctr"/>
                </a:tc>
                <a:extLst>
                  <a:ext uri="{0D108BD9-81ED-4DB2-BD59-A6C34878D82A}">
                    <a16:rowId xmlns:a16="http://schemas.microsoft.com/office/drawing/2014/main" val="10003"/>
                  </a:ext>
                </a:extLst>
              </a:tr>
              <a:tr h="288032">
                <a:tc>
                  <a:txBody>
                    <a:bodyPr/>
                    <a:lstStyle/>
                    <a:p>
                      <a:pPr algn="ctr"/>
                      <a:r>
                        <a:rPr kumimoji="1" lang="ja-JP" altLang="en-US" sz="1400" dirty="0" smtClean="0"/>
                        <a:t>④</a:t>
                      </a:r>
                      <a:endParaRPr kumimoji="1" lang="ja-JP" altLang="en-US" sz="1400" dirty="0"/>
                    </a:p>
                  </a:txBody>
                  <a:tcPr anchor="ctr"/>
                </a:tc>
                <a:tc>
                  <a:txBody>
                    <a:bodyPr/>
                    <a:lstStyle/>
                    <a:p>
                      <a:r>
                        <a:rPr kumimoji="1" lang="ja-JP" altLang="en-US" sz="1400" dirty="0" smtClean="0"/>
                        <a:t>・転入前から市内の事業所へ通勤</a:t>
                      </a:r>
                      <a:endParaRPr kumimoji="1" lang="en-US" altLang="ja-JP" sz="1400" dirty="0" smtClean="0"/>
                    </a:p>
                  </a:txBody>
                  <a:tcPr/>
                </a:tc>
                <a:tc vMerge="1">
                  <a:txBody>
                    <a:bodyPr/>
                    <a:lstStyle/>
                    <a:p>
                      <a:pPr algn="ctr"/>
                      <a:endParaRPr kumimoji="1" lang="ja-JP" altLang="en-US" sz="1400" b="1" dirty="0"/>
                    </a:p>
                  </a:txBody>
                  <a:tcPr anchor="ctr"/>
                </a:tc>
                <a:extLst>
                  <a:ext uri="{0D108BD9-81ED-4DB2-BD59-A6C34878D82A}">
                    <a16:rowId xmlns:a16="http://schemas.microsoft.com/office/drawing/2014/main" val="2394355971"/>
                  </a:ext>
                </a:extLst>
              </a:tr>
              <a:tr h="271264">
                <a:tc>
                  <a:txBody>
                    <a:bodyPr/>
                    <a:lstStyle/>
                    <a:p>
                      <a:pPr algn="ctr"/>
                      <a:r>
                        <a:rPr kumimoji="1" lang="ja-JP" altLang="en-US" sz="1400" dirty="0" smtClean="0"/>
                        <a:t>⑤</a:t>
                      </a:r>
                      <a:endParaRPr kumimoji="1" lang="ja-JP" altLang="en-US" sz="1400" dirty="0"/>
                    </a:p>
                  </a:txBody>
                  <a:tcPr anchor="ctr"/>
                </a:tc>
                <a:tc>
                  <a:txBody>
                    <a:bodyPr/>
                    <a:lstStyle/>
                    <a:p>
                      <a:r>
                        <a:rPr kumimoji="1" lang="ja-JP" altLang="en-US" sz="1400" dirty="0" smtClean="0"/>
                        <a:t>・医療介護保育人材</a:t>
                      </a:r>
                      <a:endParaRPr kumimoji="1" lang="en-US" altLang="ja-JP" sz="1400" dirty="0" smtClean="0"/>
                    </a:p>
                  </a:txBody>
                  <a:tcPr/>
                </a:tc>
                <a:tc vMerge="1">
                  <a:txBody>
                    <a:bodyPr/>
                    <a:lstStyle/>
                    <a:p>
                      <a:pPr algn="ctr"/>
                      <a:endParaRPr kumimoji="1" lang="ja-JP" altLang="en-US" sz="1400" b="1" dirty="0"/>
                    </a:p>
                  </a:txBody>
                  <a:tcPr anchor="ctr"/>
                </a:tc>
                <a:extLst>
                  <a:ext uri="{0D108BD9-81ED-4DB2-BD59-A6C34878D82A}">
                    <a16:rowId xmlns:a16="http://schemas.microsoft.com/office/drawing/2014/main" val="950339555"/>
                  </a:ext>
                </a:extLst>
              </a:tr>
            </a:tbl>
          </a:graphicData>
        </a:graphic>
      </p:graphicFrame>
      <p:sp>
        <p:nvSpPr>
          <p:cNvPr id="27" name="テキスト ボックス 26"/>
          <p:cNvSpPr txBox="1"/>
          <p:nvPr/>
        </p:nvSpPr>
        <p:spPr>
          <a:xfrm>
            <a:off x="446754" y="8793028"/>
            <a:ext cx="5836190" cy="461665"/>
          </a:xfrm>
          <a:prstGeom prst="rect">
            <a:avLst/>
          </a:prstGeom>
          <a:noFill/>
        </p:spPr>
        <p:txBody>
          <a:bodyPr wrap="square" rtlCol="0">
            <a:spAutoFit/>
          </a:bodyPr>
          <a:lstStyle/>
          <a:p>
            <a:r>
              <a:rPr lang="ja-JP" altLang="en-US" sz="1200" dirty="0"/>
              <a:t>・</a:t>
            </a:r>
            <a:r>
              <a:rPr lang="ja-JP" altLang="en-US" sz="1200" dirty="0" smtClean="0"/>
              <a:t>月額家賃の支払い額から住宅手当等を差し引いた額を補助額の限度とします。</a:t>
            </a:r>
            <a:endParaRPr kumimoji="1" lang="en-US" altLang="ja-JP" sz="1200" dirty="0" smtClean="0"/>
          </a:p>
          <a:p>
            <a:r>
              <a:rPr lang="ja-JP" altLang="en-US" sz="1200" dirty="0"/>
              <a:t>・</a:t>
            </a:r>
            <a:r>
              <a:rPr lang="ja-JP" altLang="en-US" sz="1200" dirty="0" smtClean="0"/>
              <a:t>要件の定義は、上記「定住マイホーム取得支援補助金」をご覧ください。</a:t>
            </a:r>
            <a:endParaRPr kumimoji="1" lang="ja-JP" altLang="en-US" sz="1200" dirty="0"/>
          </a:p>
        </p:txBody>
      </p:sp>
      <p:pic>
        <p:nvPicPr>
          <p:cNvPr id="1026" name="Picture 2" descr="D:\●定住・空き家対策・中心市街地担当\空き家優良物件化事業（12月補正事業）\吉滝（比美町）写真\改修前２\540.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6144" y="5860510"/>
            <a:ext cx="880831" cy="660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3696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985</TotalTime>
  <Words>226</Words>
  <Application>Microsoft Office PowerPoint</Application>
  <PresentationFormat>A3 297x420 mm</PresentationFormat>
  <Paragraphs>90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intec</dc:creator>
  <cp:lastModifiedBy>H</cp:lastModifiedBy>
  <cp:revision>114</cp:revision>
  <cp:lastPrinted>2019-04-04T01:16:21Z</cp:lastPrinted>
  <dcterms:created xsi:type="dcterms:W3CDTF">2016-04-06T06:27:17Z</dcterms:created>
  <dcterms:modified xsi:type="dcterms:W3CDTF">2019-04-04T01:47:04Z</dcterms:modified>
</cp:coreProperties>
</file>