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12192000" cy="16256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B0E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91" autoAdjust="0"/>
    <p:restoredTop sz="94660"/>
  </p:normalViewPr>
  <p:slideViewPr>
    <p:cSldViewPr snapToGrid="0">
      <p:cViewPr>
        <p:scale>
          <a:sx n="50" d="100"/>
          <a:sy n="50" d="100"/>
        </p:scale>
        <p:origin x="16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4B33EC9-554C-4CAF-A10A-3B45CA32151A}" type="datetimeFigureOut">
              <a:rPr kumimoji="1" lang="ja-JP" altLang="en-US" smtClean="0"/>
              <a:t>2021/2/26</a:t>
            </a:fld>
            <a:endParaRPr kumimoji="1" lang="ja-JP" altLang="en-US"/>
          </a:p>
        </p:txBody>
      </p:sp>
      <p:sp>
        <p:nvSpPr>
          <p:cNvPr id="4" name="スライド イメージ プレースホルダー 3"/>
          <p:cNvSpPr>
            <a:spLocks noGrp="1" noRot="1" noChangeAspect="1"/>
          </p:cNvSpPr>
          <p:nvPr>
            <p:ph type="sldImg" idx="2"/>
          </p:nvPr>
        </p:nvSpPr>
        <p:spPr>
          <a:xfrm>
            <a:off x="2120900" y="1233488"/>
            <a:ext cx="24939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F22B69D-8649-4072-B996-7BB7A4B4A431}" type="slidenum">
              <a:rPr kumimoji="1" lang="ja-JP" altLang="en-US" smtClean="0"/>
              <a:t>‹#›</a:t>
            </a:fld>
            <a:endParaRPr kumimoji="1" lang="ja-JP" altLang="en-US"/>
          </a:p>
        </p:txBody>
      </p:sp>
    </p:spTree>
    <p:extLst>
      <p:ext uri="{BB962C8B-B14F-4D97-AF65-F5344CB8AC3E}">
        <p14:creationId xmlns:p14="http://schemas.microsoft.com/office/powerpoint/2010/main" val="5092329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22B69D-8649-4072-B996-7BB7A4B4A431}" type="slidenum">
              <a:rPr kumimoji="1" lang="ja-JP" altLang="en-US" smtClean="0"/>
              <a:t>1</a:t>
            </a:fld>
            <a:endParaRPr kumimoji="1" lang="ja-JP" altLang="en-US"/>
          </a:p>
        </p:txBody>
      </p:sp>
    </p:spTree>
    <p:extLst>
      <p:ext uri="{BB962C8B-B14F-4D97-AF65-F5344CB8AC3E}">
        <p14:creationId xmlns:p14="http://schemas.microsoft.com/office/powerpoint/2010/main" val="89860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193068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34222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224508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111824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219798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256919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2300525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1964234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202365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175394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D8146C-E27E-4779-93F6-7FB83136F4FB}" type="datetimeFigureOut">
              <a:rPr kumimoji="1" lang="ja-JP" altLang="en-US" smtClean="0"/>
              <a:t>2021/2/26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47471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09D8146C-E27E-4779-93F6-7FB83136F4FB}" type="datetimeFigureOut">
              <a:rPr kumimoji="1" lang="ja-JP" altLang="en-US" smtClean="0"/>
              <a:t>2021/2/26</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4EA7D018-E6FC-432E-B22B-13B20F77812A}" type="slidenum">
              <a:rPr kumimoji="1" lang="ja-JP" altLang="en-US" smtClean="0"/>
              <a:t>‹#›</a:t>
            </a:fld>
            <a:endParaRPr kumimoji="1" lang="ja-JP" altLang="en-US"/>
          </a:p>
        </p:txBody>
      </p:sp>
    </p:spTree>
    <p:extLst>
      <p:ext uri="{BB962C8B-B14F-4D97-AF65-F5344CB8AC3E}">
        <p14:creationId xmlns:p14="http://schemas.microsoft.com/office/powerpoint/2010/main" val="33103831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C58139-5911-4B46-A191-A8E5DC4E09A6}"/>
              </a:ext>
            </a:extLst>
          </p:cNvPr>
          <p:cNvSpPr/>
          <p:nvPr/>
        </p:nvSpPr>
        <p:spPr>
          <a:xfrm>
            <a:off x="25235" y="-37598"/>
            <a:ext cx="12141530" cy="162935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648" y="457663"/>
            <a:ext cx="4024196" cy="2683660"/>
          </a:xfrm>
          <a:prstGeom prst="rect">
            <a:avLst/>
          </a:prstGeom>
          <a:ln>
            <a:noFill/>
          </a:ln>
          <a:effectLst>
            <a:outerShdw blurRad="292100" dist="139700" dir="2700000" algn="tl" rotWithShape="0">
              <a:srgbClr val="333333">
                <a:alpha val="65000"/>
              </a:srgbClr>
            </a:outerShdw>
          </a:effec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9036" y="5107030"/>
            <a:ext cx="4445465" cy="2964597"/>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745" y="2562654"/>
            <a:ext cx="5527668" cy="3686297"/>
          </a:xfrm>
          <a:prstGeom prst="rect">
            <a:avLst/>
          </a:prstGeom>
          <a:ln>
            <a:noFill/>
          </a:ln>
          <a:effectLst>
            <a:outerShdw blurRad="292100" dist="139700" dir="2700000" algn="tl" rotWithShape="0">
              <a:srgbClr val="333333">
                <a:alpha val="65000"/>
              </a:srgbClr>
            </a:outerShdw>
          </a:effectLst>
        </p:spPr>
      </p:pic>
      <p:pic>
        <p:nvPicPr>
          <p:cNvPr id="4" name="図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4006" y="136198"/>
            <a:ext cx="3927470" cy="2619155"/>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896" y="4328920"/>
            <a:ext cx="5483824" cy="3657059"/>
          </a:xfrm>
          <a:prstGeom prst="rect">
            <a:avLst/>
          </a:prstGeom>
          <a:ln>
            <a:no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4415" y="3300649"/>
            <a:ext cx="3596689" cy="2398564"/>
          </a:xfrm>
          <a:prstGeom prst="rect">
            <a:avLst/>
          </a:prstGeom>
          <a:ln>
            <a:noFill/>
          </a:ln>
          <a:effectLst>
            <a:outerShdw blurRad="292100" dist="139700" dir="2700000" algn="tl" rotWithShape="0">
              <a:srgbClr val="333333">
                <a:alpha val="65000"/>
              </a:srgbClr>
            </a:outerShdw>
          </a:effectLst>
        </p:spPr>
      </p:pic>
      <p:pic>
        <p:nvPicPr>
          <p:cNvPr id="3" name="図 2">
            <a:extLst>
              <a:ext uri="{FF2B5EF4-FFF2-40B4-BE49-F238E27FC236}">
                <a16:creationId xmlns:a16="http://schemas.microsoft.com/office/drawing/2014/main" id="{ABB93DF5-5363-44C0-A1E5-7EDD73CD1F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44" y="8071627"/>
            <a:ext cx="12192000" cy="8130614"/>
          </a:xfrm>
          <a:prstGeom prst="rect">
            <a:avLst/>
          </a:prstGeom>
        </p:spPr>
      </p:pic>
      <p:grpSp>
        <p:nvGrpSpPr>
          <p:cNvPr id="26" name="グループ化 25"/>
          <p:cNvGrpSpPr/>
          <p:nvPr/>
        </p:nvGrpSpPr>
        <p:grpSpPr>
          <a:xfrm>
            <a:off x="-56471" y="-151884"/>
            <a:ext cx="4368771" cy="4127591"/>
            <a:chOff x="3168" y="1098390"/>
            <a:chExt cx="5158983" cy="4127591"/>
          </a:xfrm>
        </p:grpSpPr>
        <p:pic>
          <p:nvPicPr>
            <p:cNvPr id="14" name="図 13" descr="佐川町・日高村2.png"/>
            <p:cNvPicPr>
              <a:picLocks noChangeAspect="1"/>
            </p:cNvPicPr>
            <p:nvPr/>
          </p:nvPicPr>
          <p:blipFill>
            <a:blip r:embed="rId10" cstate="print"/>
            <a:stretch>
              <a:fillRect/>
            </a:stretch>
          </p:blipFill>
          <p:spPr>
            <a:xfrm>
              <a:off x="3168" y="1098390"/>
              <a:ext cx="5158983" cy="4127591"/>
            </a:xfrm>
            <a:prstGeom prst="rect">
              <a:avLst/>
            </a:prstGeom>
          </p:spPr>
        </p:pic>
        <p:sp>
          <p:nvSpPr>
            <p:cNvPr id="25" name="正方形/長方形 24"/>
            <p:cNvSpPr/>
            <p:nvPr/>
          </p:nvSpPr>
          <p:spPr>
            <a:xfrm>
              <a:off x="2037130" y="3277584"/>
              <a:ext cx="261938" cy="767247"/>
            </a:xfrm>
            <a:prstGeom prst="rect">
              <a:avLst/>
            </a:prstGeom>
            <a:solidFill>
              <a:srgbClr val="B0E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p:nvGrpSpPr>
        <p:grpSpPr>
          <a:xfrm>
            <a:off x="1516366" y="151541"/>
            <a:ext cx="1267200" cy="1474052"/>
            <a:chOff x="1746005" y="132985"/>
            <a:chExt cx="1267200" cy="1930810"/>
          </a:xfrm>
        </p:grpSpPr>
        <p:grpSp>
          <p:nvGrpSpPr>
            <p:cNvPr id="21" name="グループ化 20"/>
            <p:cNvGrpSpPr/>
            <p:nvPr/>
          </p:nvGrpSpPr>
          <p:grpSpPr>
            <a:xfrm>
              <a:off x="1746005" y="132985"/>
              <a:ext cx="1267200" cy="1930810"/>
              <a:chOff x="3510697" y="5330707"/>
              <a:chExt cx="1267200" cy="1930810"/>
            </a:xfrm>
          </p:grpSpPr>
          <p:sp>
            <p:nvSpPr>
              <p:cNvPr id="19" name="フリーフォーム 18"/>
              <p:cNvSpPr>
                <a:spLocks noChangeAspect="1"/>
              </p:cNvSpPr>
              <p:nvPr/>
            </p:nvSpPr>
            <p:spPr>
              <a:xfrm>
                <a:off x="3510697" y="5330707"/>
                <a:ext cx="1267200" cy="1930810"/>
              </a:xfrm>
              <a:custGeom>
                <a:avLst/>
                <a:gdLst>
                  <a:gd name="connsiteX0" fmla="*/ 633600 w 1267200"/>
                  <a:gd name="connsiteY0" fmla="*/ 0 h 1930810"/>
                  <a:gd name="connsiteX1" fmla="*/ 1267200 w 1267200"/>
                  <a:gd name="connsiteY1" fmla="*/ 633600 h 1930810"/>
                  <a:gd name="connsiteX2" fmla="*/ 1158991 w 1267200"/>
                  <a:gd name="connsiteY2" fmla="*/ 987852 h 1930810"/>
                  <a:gd name="connsiteX3" fmla="*/ 1135429 w 1267200"/>
                  <a:gd name="connsiteY3" fmla="*/ 1016410 h 1930810"/>
                  <a:gd name="connsiteX4" fmla="*/ 1163952 w 1267200"/>
                  <a:gd name="connsiteY4" fmla="*/ 1016410 h 1930810"/>
                  <a:gd name="connsiteX5" fmla="*/ 633600 w 1267200"/>
                  <a:gd name="connsiteY5" fmla="*/ 1930810 h 1930810"/>
                  <a:gd name="connsiteX6" fmla="*/ 103248 w 1267200"/>
                  <a:gd name="connsiteY6" fmla="*/ 1016410 h 1930810"/>
                  <a:gd name="connsiteX7" fmla="*/ 131772 w 1267200"/>
                  <a:gd name="connsiteY7" fmla="*/ 1016410 h 1930810"/>
                  <a:gd name="connsiteX8" fmla="*/ 108209 w 1267200"/>
                  <a:gd name="connsiteY8" fmla="*/ 987852 h 1930810"/>
                  <a:gd name="connsiteX9" fmla="*/ 0 w 1267200"/>
                  <a:gd name="connsiteY9" fmla="*/ 633600 h 1930810"/>
                  <a:gd name="connsiteX10" fmla="*/ 633600 w 1267200"/>
                  <a:gd name="connsiteY10" fmla="*/ 0 h 1930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7200" h="1930810">
                    <a:moveTo>
                      <a:pt x="633600" y="0"/>
                    </a:moveTo>
                    <a:cubicBezTo>
                      <a:pt x="983528" y="0"/>
                      <a:pt x="1267200" y="283672"/>
                      <a:pt x="1267200" y="633600"/>
                    </a:cubicBezTo>
                    <a:cubicBezTo>
                      <a:pt x="1267200" y="764823"/>
                      <a:pt x="1227309" y="886729"/>
                      <a:pt x="1158991" y="987852"/>
                    </a:cubicBezTo>
                    <a:lnTo>
                      <a:pt x="1135429" y="1016410"/>
                    </a:lnTo>
                    <a:lnTo>
                      <a:pt x="1163952" y="1016410"/>
                    </a:lnTo>
                    <a:lnTo>
                      <a:pt x="633600" y="1930810"/>
                    </a:lnTo>
                    <a:lnTo>
                      <a:pt x="103248" y="1016410"/>
                    </a:lnTo>
                    <a:lnTo>
                      <a:pt x="131772" y="1016410"/>
                    </a:lnTo>
                    <a:lnTo>
                      <a:pt x="108209" y="987852"/>
                    </a:lnTo>
                    <a:cubicBezTo>
                      <a:pt x="39892" y="886729"/>
                      <a:pt x="0" y="764823"/>
                      <a:pt x="0" y="633600"/>
                    </a:cubicBezTo>
                    <a:cubicBezTo>
                      <a:pt x="0" y="283672"/>
                      <a:pt x="283672" y="0"/>
                      <a:pt x="633600" y="0"/>
                    </a:cubicBezTo>
                    <a:close/>
                  </a:path>
                </a:pathLst>
              </a:cu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a:spLocks noChangeAspect="1"/>
              </p:cNvSpPr>
              <p:nvPr/>
            </p:nvSpPr>
            <p:spPr>
              <a:xfrm>
                <a:off x="3849596" y="5777701"/>
                <a:ext cx="567771" cy="5677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p:cNvSpPr/>
            <p:nvPr/>
          </p:nvSpPr>
          <p:spPr>
            <a:xfrm rot="19324964">
              <a:off x="1982835" y="301373"/>
              <a:ext cx="359394" cy="400110"/>
            </a:xfrm>
            <a:prstGeom prst="rect">
              <a:avLst/>
            </a:prstGeom>
            <a:noFill/>
          </p:spPr>
          <p:txBody>
            <a:bodyPr wrap="none" lIns="91440" tIns="45720" rIns="91440" bIns="45720">
              <a:spAutoFit/>
            </a:bodyPr>
            <a:lstStyle/>
            <a:p>
              <a:pPr algn="ctr"/>
              <a:r>
                <a:rPr lang="ja-JP" altLang="en-US" sz="2000" dirty="0">
                  <a:ln w="0"/>
                </a:rPr>
                <a:t>３</a:t>
              </a:r>
              <a:endParaRPr lang="ja-JP" altLang="en-US" sz="2000" cap="none" spc="0" dirty="0">
                <a:ln w="0"/>
                <a:solidFill>
                  <a:schemeClr val="tx1"/>
                </a:solidFill>
              </a:endParaRPr>
            </a:p>
          </p:txBody>
        </p:sp>
        <p:sp>
          <p:nvSpPr>
            <p:cNvPr id="28" name="正方形/長方形 27"/>
            <p:cNvSpPr/>
            <p:nvPr/>
          </p:nvSpPr>
          <p:spPr>
            <a:xfrm rot="18128494">
              <a:off x="1825570" y="503660"/>
              <a:ext cx="324128" cy="400110"/>
            </a:xfrm>
            <a:prstGeom prst="rect">
              <a:avLst/>
            </a:prstGeom>
            <a:noFill/>
          </p:spPr>
          <p:txBody>
            <a:bodyPr wrap="none" lIns="91440" tIns="45720" rIns="91440" bIns="45720">
              <a:spAutoFit/>
            </a:bodyPr>
            <a:lstStyle/>
            <a:p>
              <a:pPr algn="ctr"/>
              <a:r>
                <a:rPr lang="en-US" altLang="ja-JP" sz="2000" dirty="0">
                  <a:ln w="0"/>
                </a:rPr>
                <a:t>R</a:t>
              </a:r>
              <a:endParaRPr lang="ja-JP" altLang="en-US" sz="2000" cap="none" spc="0" dirty="0">
                <a:ln w="0"/>
                <a:solidFill>
                  <a:schemeClr val="tx1"/>
                </a:solidFill>
              </a:endParaRPr>
            </a:p>
          </p:txBody>
        </p:sp>
        <p:sp>
          <p:nvSpPr>
            <p:cNvPr id="29" name="正方形/長方形 28"/>
            <p:cNvSpPr/>
            <p:nvPr/>
          </p:nvSpPr>
          <p:spPr>
            <a:xfrm rot="518607">
              <a:off x="2252372" y="279779"/>
              <a:ext cx="417102" cy="369332"/>
            </a:xfrm>
            <a:prstGeom prst="rect">
              <a:avLst/>
            </a:prstGeom>
          </p:spPr>
          <p:txBody>
            <a:bodyPr wrap="none">
              <a:spAutoFit/>
            </a:bodyPr>
            <a:lstStyle/>
            <a:p>
              <a:r>
                <a:rPr lang="ja-JP" altLang="en-US" b="1" cap="none" spc="0" dirty="0">
                  <a:ln w="0"/>
                  <a:solidFill>
                    <a:schemeClr val="tx1"/>
                  </a:solidFill>
                </a:rPr>
                <a:t>年</a:t>
              </a:r>
              <a:endParaRPr lang="ja-JP" altLang="en-US" dirty="0"/>
            </a:p>
          </p:txBody>
        </p:sp>
        <p:sp>
          <p:nvSpPr>
            <p:cNvPr id="22" name="正方形/長方形 21"/>
            <p:cNvSpPr/>
            <p:nvPr/>
          </p:nvSpPr>
          <p:spPr>
            <a:xfrm rot="2164101">
              <a:off x="2498487" y="418084"/>
              <a:ext cx="417101" cy="369332"/>
            </a:xfrm>
            <a:prstGeom prst="rect">
              <a:avLst/>
            </a:prstGeom>
            <a:noFill/>
          </p:spPr>
          <p:txBody>
            <a:bodyPr wrap="none" lIns="91440" tIns="45720" rIns="91440" bIns="45720">
              <a:spAutoFit/>
            </a:bodyPr>
            <a:lstStyle/>
            <a:p>
              <a:pPr algn="ctr"/>
              <a:r>
                <a:rPr lang="ja-JP" altLang="en-US" b="1" cap="none" spc="0" dirty="0">
                  <a:ln w="0"/>
                  <a:solidFill>
                    <a:schemeClr val="tx1"/>
                  </a:solidFill>
                </a:rPr>
                <a:t>度</a:t>
              </a:r>
            </a:p>
          </p:txBody>
        </p:sp>
      </p:grpSp>
      <p:sp>
        <p:nvSpPr>
          <p:cNvPr id="32" name="正方形/長方形 31"/>
          <p:cNvSpPr/>
          <p:nvPr/>
        </p:nvSpPr>
        <p:spPr>
          <a:xfrm>
            <a:off x="4208490" y="1416964"/>
            <a:ext cx="8276496" cy="830997"/>
          </a:xfrm>
          <a:prstGeom prst="rect">
            <a:avLst/>
          </a:prstGeom>
          <a:noFill/>
        </p:spPr>
        <p:txBody>
          <a:bodyPr wrap="square" lIns="91440" tIns="45720" rIns="91440" bIns="45720">
            <a:spAutoFit/>
          </a:bodyPr>
          <a:lstStyle/>
          <a:p>
            <a:pPr algn="ctr"/>
            <a:r>
              <a:rPr lang="ja-JP" altLang="en-US" sz="4800" cap="none" spc="0" dirty="0">
                <a:ln w="0">
                  <a:solidFill>
                    <a:schemeClr val="bg1"/>
                  </a:solidFill>
                </a:ln>
                <a:solidFill>
                  <a:schemeClr val="bg1"/>
                </a:solidFill>
              </a:rPr>
              <a:t>地域おこし協力隊員　募集中</a:t>
            </a:r>
          </a:p>
        </p:txBody>
      </p:sp>
      <p:grpSp>
        <p:nvGrpSpPr>
          <p:cNvPr id="36" name="グループ化 35"/>
          <p:cNvGrpSpPr/>
          <p:nvPr/>
        </p:nvGrpSpPr>
        <p:grpSpPr>
          <a:xfrm>
            <a:off x="5498051" y="352145"/>
            <a:ext cx="5697373" cy="941576"/>
            <a:chOff x="4925453" y="226777"/>
            <a:chExt cx="18217895" cy="1225951"/>
          </a:xfrm>
          <a:noFill/>
        </p:grpSpPr>
        <p:sp>
          <p:nvSpPr>
            <p:cNvPr id="33" name="正方形/長方形 32"/>
            <p:cNvSpPr/>
            <p:nvPr/>
          </p:nvSpPr>
          <p:spPr>
            <a:xfrm>
              <a:off x="4925453" y="250534"/>
              <a:ext cx="6753920" cy="1202194"/>
            </a:xfrm>
            <a:prstGeom prst="rect">
              <a:avLst/>
            </a:prstGeom>
            <a:grpFill/>
          </p:spPr>
          <p:txBody>
            <a:bodyPr wrap="square" lIns="91440" tIns="45720" rIns="91440" bIns="45720">
              <a:spAutoFit/>
            </a:bodyPr>
            <a:lstStyle/>
            <a:p>
              <a:pPr algn="ctr"/>
              <a:r>
                <a:rPr lang="ja-JP" altLang="en-US" sz="5400" b="0" cap="none" spc="0" dirty="0">
                  <a:ln w="0">
                    <a:solidFill>
                      <a:srgbClr val="FF0000"/>
                    </a:solidFill>
                  </a:ln>
                  <a:solidFill>
                    <a:srgbClr val="FF3300"/>
                  </a:solidFill>
                </a:rPr>
                <a:t>日</a:t>
              </a:r>
              <a:r>
                <a:rPr lang="ja-JP" altLang="en-US" sz="3600" b="0" cap="none" spc="0" dirty="0">
                  <a:ln w="0">
                    <a:solidFill>
                      <a:schemeClr val="bg1"/>
                    </a:solidFill>
                  </a:ln>
                  <a:solidFill>
                    <a:schemeClr val="bg1"/>
                  </a:solidFill>
                </a:rPr>
                <a:t>本の</a:t>
              </a:r>
            </a:p>
          </p:txBody>
        </p:sp>
        <p:sp>
          <p:nvSpPr>
            <p:cNvPr id="34" name="正方形/長方形 33"/>
            <p:cNvSpPr/>
            <p:nvPr/>
          </p:nvSpPr>
          <p:spPr>
            <a:xfrm>
              <a:off x="10650016" y="226777"/>
              <a:ext cx="6753920" cy="1202194"/>
            </a:xfrm>
            <a:prstGeom prst="rect">
              <a:avLst/>
            </a:prstGeom>
            <a:grpFill/>
          </p:spPr>
          <p:txBody>
            <a:bodyPr wrap="square" lIns="91440" tIns="45720" rIns="91440" bIns="45720">
              <a:spAutoFit/>
            </a:bodyPr>
            <a:lstStyle/>
            <a:p>
              <a:pPr algn="ctr"/>
              <a:r>
                <a:rPr lang="ja-JP" altLang="en-US" sz="5400" b="0" cap="none" spc="0" dirty="0">
                  <a:ln w="0">
                    <a:noFill/>
                  </a:ln>
                  <a:solidFill>
                    <a:srgbClr val="92D050"/>
                  </a:solidFill>
                </a:rPr>
                <a:t>高</a:t>
              </a:r>
              <a:r>
                <a:rPr lang="ja-JP" altLang="en-US" sz="3600" b="0" cap="none" spc="0" dirty="0">
                  <a:ln w="0">
                    <a:solidFill>
                      <a:schemeClr val="bg1"/>
                    </a:solidFill>
                  </a:ln>
                  <a:solidFill>
                    <a:schemeClr val="bg1"/>
                  </a:solidFill>
                </a:rPr>
                <a:t>知の</a:t>
              </a:r>
            </a:p>
          </p:txBody>
        </p:sp>
        <p:sp>
          <p:nvSpPr>
            <p:cNvPr id="35" name="正方形/長方形 34"/>
            <p:cNvSpPr/>
            <p:nvPr/>
          </p:nvSpPr>
          <p:spPr>
            <a:xfrm>
              <a:off x="16389428" y="250534"/>
              <a:ext cx="6753920" cy="1202194"/>
            </a:xfrm>
            <a:prstGeom prst="rect">
              <a:avLst/>
            </a:prstGeom>
            <a:grpFill/>
          </p:spPr>
          <p:txBody>
            <a:bodyPr wrap="square" lIns="91440" tIns="45720" rIns="91440" bIns="45720">
              <a:spAutoFit/>
            </a:bodyPr>
            <a:lstStyle/>
            <a:p>
              <a:pPr algn="ctr"/>
              <a:r>
                <a:rPr lang="ja-JP" altLang="en-US" sz="5400" b="0" cap="none" spc="0" dirty="0">
                  <a:ln w="0">
                    <a:solidFill>
                      <a:schemeClr val="accent4">
                        <a:lumMod val="75000"/>
                      </a:schemeClr>
                    </a:solidFill>
                  </a:ln>
                  <a:solidFill>
                    <a:schemeClr val="accent4">
                      <a:lumMod val="75000"/>
                    </a:schemeClr>
                  </a:solidFill>
                </a:rPr>
                <a:t>村</a:t>
              </a:r>
              <a:r>
                <a:rPr lang="ja-JP" altLang="en-US" sz="3600" b="0" cap="none" spc="0" dirty="0">
                  <a:ln w="0">
                    <a:solidFill>
                      <a:schemeClr val="bg1"/>
                    </a:solidFill>
                  </a:ln>
                  <a:solidFill>
                    <a:schemeClr val="bg1"/>
                  </a:solidFill>
                </a:rPr>
                <a:t>です。</a:t>
              </a:r>
            </a:p>
          </p:txBody>
        </p:sp>
      </p:grpSp>
      <p:sp>
        <p:nvSpPr>
          <p:cNvPr id="37" name="正方形/長方形 36"/>
          <p:cNvSpPr/>
          <p:nvPr/>
        </p:nvSpPr>
        <p:spPr>
          <a:xfrm>
            <a:off x="25235" y="8154241"/>
            <a:ext cx="12142253" cy="4573944"/>
          </a:xfrm>
          <a:prstGeom prst="rect">
            <a:avLst/>
          </a:prstGeom>
          <a:solidFill>
            <a:schemeClr val="accent1">
              <a:alpha val="61000"/>
            </a:schemeClr>
          </a:solidFill>
        </p:spPr>
        <p:txBody>
          <a:bodyPr wrap="square">
            <a:spAutoFit/>
          </a:bodyPr>
          <a:lstStyle/>
          <a:p>
            <a:r>
              <a:rPr lang="ja-JP" altLang="en-US" sz="2800" b="1" u="sng" dirty="0">
                <a:solidFill>
                  <a:schemeClr val="bg1"/>
                </a:solidFill>
              </a:rPr>
              <a:t>■一緒に地域を盛り上げませんか■</a:t>
            </a:r>
          </a:p>
          <a:p>
            <a:pPr>
              <a:lnSpc>
                <a:spcPts val="4000"/>
              </a:lnSpc>
            </a:pPr>
            <a:r>
              <a:rPr lang="ja-JP" altLang="en-US" sz="2400" b="1" dirty="0"/>
              <a:t>　日高村は、高知県の県都高知市より西１６Ｋｍの距離にあり、「村」ですが高知県の中心地から意外に近い自治体です。都市部へのアクセスもよく、</a:t>
            </a:r>
            <a:r>
              <a:rPr lang="ja-JP" altLang="en-US" sz="2400" b="1" dirty="0">
                <a:solidFill>
                  <a:schemeClr val="bg1"/>
                </a:solidFill>
              </a:rPr>
              <a:t>水質日本一の仁淀ブルーと称される清流仁淀川の中流域に位置</a:t>
            </a:r>
            <a:r>
              <a:rPr lang="ja-JP" altLang="en-US" sz="2400" b="1" dirty="0"/>
              <a:t>し、貴重な動植物を育む豊かな自然があります。また、二つのゴルフ場や運動公園・茂平マラソンの実施を通じた健康な村づくりを進めています。</a:t>
            </a:r>
          </a:p>
          <a:p>
            <a:pPr>
              <a:lnSpc>
                <a:spcPts val="4000"/>
              </a:lnSpc>
            </a:pPr>
            <a:r>
              <a:rPr lang="ja-JP" altLang="en-US" sz="2400" b="1" dirty="0"/>
              <a:t>　特産品には、日本一の評価を受けた高糖度の「シュガートマト」があり、トマトを軸とした事業の一環として「オムライス街道」など村挙げてのまちおこしを行なっています。</a:t>
            </a:r>
          </a:p>
          <a:p>
            <a:pPr>
              <a:lnSpc>
                <a:spcPts val="4000"/>
              </a:lnSpc>
            </a:pPr>
            <a:r>
              <a:rPr lang="ja-JP" altLang="en-US" sz="2400" b="1" dirty="0"/>
              <a:t>　</a:t>
            </a:r>
            <a:r>
              <a:rPr lang="ja-JP" altLang="en-US" sz="2400" b="1" dirty="0">
                <a:solidFill>
                  <a:schemeClr val="bg1"/>
                </a:solidFill>
              </a:rPr>
              <a:t>中四国最大級の霧山茶園</a:t>
            </a:r>
            <a:r>
              <a:rPr lang="ja-JP" altLang="en-US" sz="2400" b="1" dirty="0"/>
              <a:t>や</a:t>
            </a:r>
            <a:r>
              <a:rPr lang="ja-JP" altLang="en-US" sz="2400" b="1" dirty="0">
                <a:solidFill>
                  <a:schemeClr val="bg1"/>
                </a:solidFill>
              </a:rPr>
              <a:t>世界一薄い和紙などポテンシャルは高い日高村</a:t>
            </a:r>
            <a:r>
              <a:rPr lang="ja-JP" altLang="en-US" sz="2400" b="1" dirty="0"/>
              <a:t>で、一緒に課題や</a:t>
            </a:r>
            <a:r>
              <a:rPr lang="ja-JP" altLang="en-US" sz="2400" b="1" dirty="0">
                <a:solidFill>
                  <a:schemeClr val="bg1"/>
                </a:solidFill>
              </a:rPr>
              <a:t>新しい取組みへチャレンジして村を元気にしてくれる「地域おこし協力隊員」を募集</a:t>
            </a:r>
            <a:r>
              <a:rPr lang="ja-JP" altLang="en-US" sz="2400" b="1" dirty="0"/>
              <a:t>します。</a:t>
            </a:r>
          </a:p>
        </p:txBody>
      </p:sp>
      <p:sp>
        <p:nvSpPr>
          <p:cNvPr id="11" name="テキスト ボックス 10">
            <a:extLst>
              <a:ext uri="{FF2B5EF4-FFF2-40B4-BE49-F238E27FC236}">
                <a16:creationId xmlns:a16="http://schemas.microsoft.com/office/drawing/2014/main" id="{D9C7A350-4F74-4BE3-8BF4-846805056076}"/>
              </a:ext>
            </a:extLst>
          </p:cNvPr>
          <p:cNvSpPr txBox="1"/>
          <p:nvPr/>
        </p:nvSpPr>
        <p:spPr>
          <a:xfrm>
            <a:off x="2319781" y="2213614"/>
            <a:ext cx="9866958" cy="5878532"/>
          </a:xfrm>
          <a:prstGeom prst="rect">
            <a:avLst/>
          </a:prstGeom>
          <a:solidFill>
            <a:srgbClr val="FFFF00">
              <a:alpha val="58000"/>
            </a:srgbClr>
          </a:solidFill>
          <a:ln>
            <a:noFill/>
          </a:ln>
        </p:spPr>
        <p:txBody>
          <a:bodyPr wrap="square" rtlCol="0">
            <a:spAutoFit/>
          </a:bodyPr>
          <a:lstStyle/>
          <a:p>
            <a:r>
              <a:rPr lang="en-US" altLang="ja-JP" sz="4000" b="1" dirty="0">
                <a:latin typeface="HGｺﾞｼｯｸM" panose="020B0609000000000000" pitchFamily="49" charset="-128"/>
                <a:ea typeface="HGｺﾞｼｯｸM" panose="020B0609000000000000" pitchFamily="49" charset="-128"/>
              </a:rPr>
              <a:t>《</a:t>
            </a:r>
            <a:r>
              <a:rPr lang="ja-JP" altLang="en-US" sz="4000" b="1" dirty="0">
                <a:latin typeface="HGｺﾞｼｯｸM" panose="020B0609000000000000" pitchFamily="49" charset="-128"/>
                <a:ea typeface="HGｺﾞｼｯｸM" panose="020B0609000000000000" pitchFamily="49" charset="-128"/>
              </a:rPr>
              <a:t>業務概要</a:t>
            </a:r>
            <a:r>
              <a:rPr lang="en-US" altLang="ja-JP" sz="4000" b="1" dirty="0">
                <a:latin typeface="HGｺﾞｼｯｸM" panose="020B0609000000000000" pitchFamily="49" charset="-128"/>
                <a:ea typeface="HGｺﾞｼｯｸM" panose="020B0609000000000000" pitchFamily="49" charset="-128"/>
              </a:rPr>
              <a:t>》</a:t>
            </a:r>
          </a:p>
          <a:p>
            <a:r>
              <a:rPr lang="ja-JP" altLang="en-US" sz="2800" b="1" dirty="0">
                <a:latin typeface="HGｺﾞｼｯｸM" panose="020B0609000000000000" pitchFamily="49" charset="-128"/>
                <a:ea typeface="HGｺﾞｼｯｸM" panose="020B0609000000000000" pitchFamily="49" charset="-128"/>
              </a:rPr>
              <a:t>（１）　特産品「トマトの栽培」</a:t>
            </a:r>
          </a:p>
          <a:p>
            <a:r>
              <a:rPr lang="ja-JP" altLang="en-US" sz="2800" b="1" dirty="0">
                <a:latin typeface="HGｺﾞｼｯｸM" panose="020B0609000000000000" pitchFamily="49" charset="-128"/>
                <a:ea typeface="HGｺﾞｼｯｸM" panose="020B0609000000000000" pitchFamily="49" charset="-128"/>
              </a:rPr>
              <a:t>（２）　和紙産業の振興</a:t>
            </a:r>
          </a:p>
          <a:p>
            <a:r>
              <a:rPr lang="ja-JP" altLang="en-US" sz="2800" b="1" dirty="0">
                <a:latin typeface="HGｺﾞｼｯｸM" panose="020B0609000000000000" pitchFamily="49" charset="-128"/>
                <a:ea typeface="HGｺﾞｼｯｸM" panose="020B0609000000000000" pitchFamily="49" charset="-128"/>
              </a:rPr>
              <a:t>（３）　お茶産業の振興</a:t>
            </a:r>
          </a:p>
          <a:p>
            <a:r>
              <a:rPr lang="ja-JP" altLang="en-US" sz="2800" b="1" dirty="0">
                <a:latin typeface="HGｺﾞｼｯｸM" panose="020B0609000000000000" pitchFamily="49" charset="-128"/>
                <a:ea typeface="HGｺﾞｼｯｸM" panose="020B0609000000000000" pitchFamily="49" charset="-128"/>
              </a:rPr>
              <a:t>（４）　ふるさと納税の充実・拡大</a:t>
            </a:r>
          </a:p>
          <a:p>
            <a:r>
              <a:rPr lang="ja-JP" altLang="en-US" sz="2800" b="1" dirty="0">
                <a:latin typeface="HGｺﾞｼｯｸM" panose="020B0609000000000000" pitchFamily="49" charset="-128"/>
                <a:ea typeface="HGｺﾞｼｯｸM" panose="020B0609000000000000" pitchFamily="49" charset="-128"/>
              </a:rPr>
              <a:t>（５）　集活センターを軸にした集落コミュニティの活性</a:t>
            </a:r>
          </a:p>
          <a:p>
            <a:r>
              <a:rPr lang="ja-JP" altLang="en-US" sz="2800" b="1" dirty="0">
                <a:latin typeface="HGｺﾞｼｯｸM" panose="020B0609000000000000" pitchFamily="49" charset="-128"/>
                <a:ea typeface="HGｺﾞｼｯｸM" panose="020B0609000000000000" pitchFamily="49" charset="-128"/>
              </a:rPr>
              <a:t>（６）　障がい者支援</a:t>
            </a:r>
            <a:r>
              <a:rPr lang="en-US" altLang="ja-JP" sz="2800" b="1" dirty="0">
                <a:latin typeface="HGｺﾞｼｯｸM" panose="020B0609000000000000" pitchFamily="49" charset="-128"/>
                <a:ea typeface="HGｺﾞｼｯｸM" panose="020B0609000000000000" pitchFamily="49" charset="-128"/>
              </a:rPr>
              <a:t>(</a:t>
            </a:r>
            <a:r>
              <a:rPr lang="ja-JP" altLang="en-US" sz="2800" b="1" dirty="0">
                <a:latin typeface="HGｺﾞｼｯｸM" panose="020B0609000000000000" pitchFamily="49" charset="-128"/>
                <a:ea typeface="HGｺﾞｼｯｸM" panose="020B0609000000000000" pitchFamily="49" charset="-128"/>
              </a:rPr>
              <a:t>新規農福連携事業の創出など</a:t>
            </a:r>
            <a:r>
              <a:rPr lang="en-US" altLang="ja-JP" sz="2800" b="1" dirty="0">
                <a:latin typeface="HGｺﾞｼｯｸM" panose="020B0609000000000000" pitchFamily="49" charset="-128"/>
                <a:ea typeface="HGｺﾞｼｯｸM" panose="020B0609000000000000" pitchFamily="49" charset="-128"/>
              </a:rPr>
              <a:t>)</a:t>
            </a:r>
            <a:endParaRPr lang="ja-JP" altLang="en-US" sz="2800" b="1" dirty="0">
              <a:latin typeface="HGｺﾞｼｯｸM" panose="020B0609000000000000" pitchFamily="49" charset="-128"/>
              <a:ea typeface="HGｺﾞｼｯｸM" panose="020B0609000000000000" pitchFamily="49" charset="-128"/>
            </a:endParaRPr>
          </a:p>
          <a:p>
            <a:r>
              <a:rPr lang="ja-JP" altLang="en-US" sz="2800" b="1" dirty="0">
                <a:latin typeface="HGｺﾞｼｯｸM" panose="020B0609000000000000" pitchFamily="49" charset="-128"/>
                <a:ea typeface="HGｺﾞｼｯｸM" panose="020B0609000000000000" pitchFamily="49" charset="-128"/>
              </a:rPr>
              <a:t>（７）　キッチンカーを活用した地域活性化支援</a:t>
            </a:r>
            <a:endParaRPr lang="en-US" altLang="ja-JP" sz="2800" b="1" dirty="0">
              <a:latin typeface="HGｺﾞｼｯｸM" panose="020B0609000000000000" pitchFamily="49" charset="-128"/>
              <a:ea typeface="HGｺﾞｼｯｸM" panose="020B0609000000000000" pitchFamily="49" charset="-128"/>
            </a:endParaRPr>
          </a:p>
          <a:p>
            <a:r>
              <a:rPr lang="ja-JP" altLang="en-US" sz="2800" b="1" dirty="0">
                <a:latin typeface="HGｺﾞｼｯｸM" panose="020B0609000000000000" pitchFamily="49" charset="-128"/>
                <a:ea typeface="HGｺﾞｼｯｸM" panose="020B0609000000000000" pitchFamily="49" charset="-128"/>
              </a:rPr>
              <a:t>（８）　日高村アーカイブにかかる取組</a:t>
            </a:r>
            <a:endParaRPr lang="en-US" altLang="ja-JP" sz="2800" b="1" dirty="0">
              <a:latin typeface="HGｺﾞｼｯｸM" panose="020B0609000000000000" pitchFamily="49" charset="-128"/>
              <a:ea typeface="HGｺﾞｼｯｸM" panose="020B0609000000000000" pitchFamily="49" charset="-128"/>
            </a:endParaRPr>
          </a:p>
          <a:p>
            <a:r>
              <a:rPr lang="ja-JP" altLang="en-US" sz="2800" b="1" dirty="0">
                <a:latin typeface="HGｺﾞｼｯｸM" panose="020B0609000000000000" pitchFamily="49" charset="-128"/>
                <a:ea typeface="HGｺﾞｼｯｸM" panose="020B0609000000000000" pitchFamily="49" charset="-128"/>
              </a:rPr>
              <a:t>（９）　起業定住にかかる取組</a:t>
            </a:r>
            <a:endParaRPr lang="en-US" altLang="ja-JP" sz="2800" b="1" dirty="0">
              <a:latin typeface="HGｺﾞｼｯｸM" panose="020B0609000000000000" pitchFamily="49" charset="-128"/>
              <a:ea typeface="HGｺﾞｼｯｸM" panose="020B0609000000000000" pitchFamily="49" charset="-128"/>
            </a:endParaRPr>
          </a:p>
          <a:p>
            <a:r>
              <a:rPr lang="ja-JP" altLang="en-US" sz="2800" b="1" dirty="0">
                <a:latin typeface="HGｺﾞｼｯｸM" panose="020B0609000000000000" pitchFamily="49" charset="-128"/>
                <a:ea typeface="HGｺﾞｼｯｸM" panose="020B0609000000000000" pitchFamily="49" charset="-128"/>
              </a:rPr>
              <a:t>（１０）地域活性にかかる取組</a:t>
            </a:r>
            <a:endParaRPr lang="en-US" altLang="ja-JP" sz="2800" b="1" dirty="0">
              <a:latin typeface="HGｺﾞｼｯｸM" panose="020B0609000000000000" pitchFamily="49" charset="-128"/>
              <a:ea typeface="HGｺﾞｼｯｸM" panose="020B0609000000000000" pitchFamily="49" charset="-128"/>
            </a:endParaRPr>
          </a:p>
          <a:p>
            <a:endParaRPr lang="en-US" altLang="ja-JP" sz="2800" b="1" dirty="0">
              <a:latin typeface="HGｺﾞｼｯｸM" panose="020B0609000000000000" pitchFamily="49" charset="-128"/>
              <a:ea typeface="HGｺﾞｼｯｸM" panose="020B0609000000000000" pitchFamily="49" charset="-128"/>
            </a:endParaRPr>
          </a:p>
          <a:p>
            <a:endParaRPr lang="ja-JP" altLang="en-US" sz="2800" b="1" dirty="0">
              <a:latin typeface="HGｺﾞｼｯｸM" panose="020B0609000000000000" pitchFamily="49" charset="-128"/>
              <a:ea typeface="HGｺﾞｼｯｸM" panose="020B0609000000000000" pitchFamily="49" charset="-128"/>
            </a:endParaRPr>
          </a:p>
        </p:txBody>
      </p:sp>
    </p:spTree>
    <p:extLst>
      <p:ext uri="{BB962C8B-B14F-4D97-AF65-F5344CB8AC3E}">
        <p14:creationId xmlns:p14="http://schemas.microsoft.com/office/powerpoint/2010/main" val="2300852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10737" y="650789"/>
            <a:ext cx="9216026" cy="7288405"/>
          </a:xfrm>
          <a:prstGeom prst="rect">
            <a:avLst/>
          </a:prstGeom>
          <a:noFill/>
        </p:spPr>
        <p:txBody>
          <a:bodyPr wrap="square" rtlCol="0">
            <a:spAutoFit/>
          </a:bodyPr>
          <a:lstStyle/>
          <a:p>
            <a:pPr marR="4726" algn="just"/>
            <a:endParaRPr lang="ja-JP" altLang="en-US" sz="1969" kern="100" dirty="0">
              <a:latin typeface="Times New Roman"/>
              <a:ea typeface="ＭＳ 明朝"/>
            </a:endParaRPr>
          </a:p>
          <a:p>
            <a:pPr marR="4726" algn="just"/>
            <a:endParaRPr lang="en-US" altLang="ja-JP" sz="2297" b="1" cap="all" dirty="0">
              <a:ln w="9000" cmpd="sng">
                <a:solidFill>
                  <a:schemeClr val="accent3">
                    <a:lumMod val="50000"/>
                  </a:schemeClr>
                </a:solidFill>
                <a:prstDash val="solid"/>
              </a:ln>
              <a:solidFill>
                <a:schemeClr val="accent3">
                  <a:lumMod val="50000"/>
                </a:schemeClr>
              </a:solidFill>
              <a:effectLst>
                <a:reflection blurRad="12700" stA="28000" endPos="45000" dist="1000" dir="5400000" sy="-100000" algn="bl" rotWithShape="0"/>
              </a:effectLst>
            </a:endParaRPr>
          </a:p>
          <a:p>
            <a:pPr marR="4726" algn="just"/>
            <a:endParaRPr lang="en-US" altLang="ja-JP" sz="2297" b="1" cap="all" dirty="0">
              <a:ln w="9000" cmpd="sng">
                <a:solidFill>
                  <a:schemeClr val="accent3">
                    <a:lumMod val="50000"/>
                  </a:schemeClr>
                </a:solidFill>
                <a:prstDash val="solid"/>
              </a:ln>
              <a:solidFill>
                <a:schemeClr val="accent3">
                  <a:lumMod val="50000"/>
                </a:schemeClr>
              </a:solidFill>
              <a:effectLst>
                <a:reflection blurRad="12700" stA="28000" endPos="45000" dist="1000" dir="5400000" sy="-100000" algn="bl" rotWithShape="0"/>
              </a:effectLst>
            </a:endParaRPr>
          </a:p>
          <a:p>
            <a:pPr marR="4726" algn="just"/>
            <a:endParaRPr lang="en-US" altLang="ja-JP" sz="2297" b="1" cap="all" dirty="0">
              <a:ln w="9000" cmpd="sng">
                <a:solidFill>
                  <a:schemeClr val="accent3">
                    <a:lumMod val="50000"/>
                  </a:schemeClr>
                </a:solidFill>
                <a:prstDash val="solid"/>
              </a:ln>
              <a:solidFill>
                <a:schemeClr val="accent3">
                  <a:lumMod val="50000"/>
                </a:schemeClr>
              </a:solidFill>
              <a:effectLst>
                <a:reflection blurRad="12700" stA="28000" endPos="45000" dist="1000" dir="5400000" sy="-100000" algn="bl" rotWithShape="0"/>
              </a:effectLst>
            </a:endParaRPr>
          </a:p>
          <a:p>
            <a:pPr marR="4726" algn="just"/>
            <a:endParaRPr lang="en-US" altLang="ja-JP" sz="1969" kern="100" dirty="0">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2133" kern="100" dirty="0">
              <a:solidFill>
                <a:schemeClr val="bg2">
                  <a:lumMod val="25000"/>
                </a:schemeClr>
              </a:solidFill>
              <a:latin typeface="HGS明朝E" pitchFamily="18" charset="-128"/>
              <a:ea typeface="HGS明朝E" pitchFamily="18" charset="-128"/>
            </a:endParaRPr>
          </a:p>
          <a:p>
            <a:pPr marR="4726" algn="just"/>
            <a:endParaRPr lang="en-US" altLang="ja-JP" sz="1969" kern="100" dirty="0">
              <a:latin typeface="HG創英角ﾎﾟｯﾌﾟ体" pitchFamily="49" charset="-128"/>
              <a:ea typeface="ＤＨＰ平成ゴシックW5" pitchFamily="2" charset="-128"/>
            </a:endParaRPr>
          </a:p>
          <a:p>
            <a:pPr marR="4726" algn="just"/>
            <a:endParaRPr lang="ja-JP" altLang="en-US" sz="1969" kern="100" dirty="0">
              <a:latin typeface="HG創英角ﾎﾟｯﾌﾟ体" pitchFamily="49" charset="-128"/>
              <a:ea typeface="ＤＨＰ平成ゴシックW5" pitchFamily="2" charset="-128"/>
            </a:endParaRPr>
          </a:p>
        </p:txBody>
      </p:sp>
      <p:sp>
        <p:nvSpPr>
          <p:cNvPr id="11" name="テキスト ボックス 10"/>
          <p:cNvSpPr txBox="1"/>
          <p:nvPr/>
        </p:nvSpPr>
        <p:spPr>
          <a:xfrm>
            <a:off x="675275" y="281043"/>
            <a:ext cx="10739851" cy="14065389"/>
          </a:xfrm>
          <a:prstGeom prst="rect">
            <a:avLst/>
          </a:prstGeom>
          <a:solidFill>
            <a:schemeClr val="bg1">
              <a:alpha val="67000"/>
            </a:schemeClr>
          </a:solidFill>
        </p:spPr>
        <p:txBody>
          <a:bodyPr wrap="square" rtlCol="0">
            <a:spAutoFit/>
          </a:bodyPr>
          <a:lstStyle/>
          <a:p>
            <a:r>
              <a:rPr lang="ja-JP" altLang="en-US" sz="2400" dirty="0">
                <a:latin typeface="HGS明朝E" panose="02020900000000000000" pitchFamily="18" charset="-128"/>
                <a:ea typeface="HGS明朝E" panose="02020900000000000000" pitchFamily="18" charset="-128"/>
              </a:rPr>
              <a:t>■募集内容■</a:t>
            </a:r>
          </a:p>
          <a:p>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業務概要</a:t>
            </a:r>
            <a:r>
              <a:rPr lang="en-US" altLang="ja-JP" sz="2000" dirty="0">
                <a:latin typeface="HGS明朝E" panose="02020900000000000000" pitchFamily="18" charset="-128"/>
                <a:ea typeface="HGS明朝E" panose="02020900000000000000" pitchFamily="18" charset="-128"/>
              </a:rPr>
              <a:t>》</a:t>
            </a:r>
          </a:p>
          <a:p>
            <a:r>
              <a:rPr lang="ja-JP" altLang="en-US" sz="2000" dirty="0">
                <a:latin typeface="HGS明朝E" panose="02020900000000000000" pitchFamily="18" charset="-128"/>
                <a:ea typeface="HGS明朝E" panose="02020900000000000000" pitchFamily="18" charset="-128"/>
              </a:rPr>
              <a:t>（１）　特産品「トマトの栽培」</a:t>
            </a:r>
          </a:p>
          <a:p>
            <a:r>
              <a:rPr lang="ja-JP" altLang="en-US" sz="2000" dirty="0">
                <a:latin typeface="HGS明朝E" panose="02020900000000000000" pitchFamily="18" charset="-128"/>
                <a:ea typeface="HGS明朝E" panose="02020900000000000000" pitchFamily="18" charset="-128"/>
              </a:rPr>
              <a:t>（２）　和紙産業の振興</a:t>
            </a:r>
          </a:p>
          <a:p>
            <a:r>
              <a:rPr lang="ja-JP" altLang="en-US" sz="2000" dirty="0">
                <a:latin typeface="HGS明朝E" panose="02020900000000000000" pitchFamily="18" charset="-128"/>
                <a:ea typeface="HGS明朝E" panose="02020900000000000000" pitchFamily="18" charset="-128"/>
              </a:rPr>
              <a:t>（３）　お茶産業の振興</a:t>
            </a:r>
          </a:p>
          <a:p>
            <a:r>
              <a:rPr lang="ja-JP" altLang="en-US" sz="2000" dirty="0">
                <a:latin typeface="HGS明朝E" panose="02020900000000000000" pitchFamily="18" charset="-128"/>
                <a:ea typeface="HGS明朝E" panose="02020900000000000000" pitchFamily="18" charset="-128"/>
              </a:rPr>
              <a:t>（４）　ふるさと納税の充実・拡大</a:t>
            </a:r>
          </a:p>
          <a:p>
            <a:r>
              <a:rPr lang="ja-JP" altLang="en-US" sz="2000" dirty="0">
                <a:latin typeface="HGS明朝E" panose="02020900000000000000" pitchFamily="18" charset="-128"/>
                <a:ea typeface="HGS明朝E" panose="02020900000000000000" pitchFamily="18" charset="-128"/>
              </a:rPr>
              <a:t>（５）　集落活動センター「ミライエ」を軸にした集落コミュニティの活性</a:t>
            </a:r>
          </a:p>
          <a:p>
            <a:r>
              <a:rPr lang="ja-JP" altLang="en-US" sz="2000" dirty="0">
                <a:latin typeface="HGS明朝E" panose="02020900000000000000" pitchFamily="18" charset="-128"/>
                <a:ea typeface="HGS明朝E" panose="02020900000000000000" pitchFamily="18" charset="-128"/>
              </a:rPr>
              <a:t>（６）　障がい者支援</a:t>
            </a:r>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新規農福連携事業の創出など</a:t>
            </a:r>
            <a:r>
              <a:rPr lang="en-US" altLang="ja-JP" sz="2000" dirty="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（７）　キッチンカーを活用した地域活性支援</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（８）   日高村アーカイブにかかる取組</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（９）   起業定住にかかる取組</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（１０）地域活性にかかる取組</a:t>
            </a:r>
          </a:p>
          <a:p>
            <a:endParaRPr lang="en-US" altLang="ja-JP" sz="2400" dirty="0">
              <a:latin typeface="HGS明朝E" panose="02020900000000000000" pitchFamily="18" charset="-128"/>
              <a:ea typeface="HGS明朝E" panose="02020900000000000000" pitchFamily="18" charset="-128"/>
            </a:endParaRPr>
          </a:p>
          <a:p>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募集対象</a:t>
            </a:r>
            <a:r>
              <a:rPr lang="en-US" altLang="ja-JP" sz="2000" dirty="0">
                <a:latin typeface="HGS明朝E" panose="02020900000000000000" pitchFamily="18" charset="-128"/>
                <a:ea typeface="HGS明朝E" panose="02020900000000000000" pitchFamily="18" charset="-128"/>
              </a:rPr>
              <a:t>》</a:t>
            </a:r>
          </a:p>
          <a:p>
            <a:r>
              <a:rPr lang="ja-JP" altLang="en-US" sz="2000" dirty="0">
                <a:latin typeface="HGS明朝E" panose="02020900000000000000" pitchFamily="18" charset="-128"/>
                <a:ea typeface="HGS明朝E" panose="02020900000000000000" pitchFamily="18" charset="-128"/>
              </a:rPr>
              <a:t>　（１）令和３年４月１日現在の満年齢が２０歳以上になる</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方で、３大都市圏の都市地域、政令指定都市等（過疎・山村・</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離島・半島等に該当しない市町村）から転出し、日高村内に居住し、</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住民票の異動ができる方</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（２）普通自動車運転免許を取得している方、又は取得見込の方</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（３）日常的にパソコンを使用し、電子メール等情報の送受信ができる方</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（４）住民と協調して集落や地域を元気にするために精力的に活動できる方</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（５）協力隊員の期間終了後、日高村に定住し就業しようとする意志のある方</a:t>
            </a:r>
          </a:p>
          <a:p>
            <a:r>
              <a:rPr lang="ja-JP" altLang="ja-JP" sz="2000" dirty="0">
                <a:latin typeface="HGS明朝E" panose="02020900000000000000" pitchFamily="18" charset="-128"/>
                <a:ea typeface="HGS明朝E" panose="02020900000000000000" pitchFamily="18" charset="-128"/>
              </a:rPr>
              <a:t>《報酬》　</a:t>
            </a:r>
            <a:r>
              <a:rPr lang="ja-JP" altLang="en-US" sz="2000" dirty="0">
                <a:latin typeface="HGS明朝E" panose="02020900000000000000" pitchFamily="18" charset="-128"/>
                <a:ea typeface="HGS明朝E" panose="02020900000000000000" pitchFamily="18" charset="-128"/>
              </a:rPr>
              <a:t>月額　１８８</a:t>
            </a:r>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３２０　円</a:t>
            </a:r>
          </a:p>
          <a:p>
            <a:r>
              <a:rPr lang="ja-JP" altLang="en-US" sz="2000" dirty="0">
                <a:latin typeface="HGS明朝E" panose="02020900000000000000" pitchFamily="18" charset="-128"/>
                <a:ea typeface="HGS明朝E" panose="02020900000000000000" pitchFamily="18" charset="-128"/>
              </a:rPr>
              <a:t>　　　　　一時金有り（期末手当：</a:t>
            </a:r>
            <a:r>
              <a:rPr lang="en-US" altLang="ja-JP" sz="2000" dirty="0">
                <a:latin typeface="HGS明朝E" panose="02020900000000000000" pitchFamily="18" charset="-128"/>
                <a:ea typeface="HGS明朝E" panose="02020900000000000000" pitchFamily="18" charset="-128"/>
              </a:rPr>
              <a:t>6</a:t>
            </a:r>
            <a:r>
              <a:rPr lang="ja-JP" altLang="en-US" sz="2000" dirty="0">
                <a:latin typeface="HGS明朝E" panose="02020900000000000000" pitchFamily="18" charset="-128"/>
                <a:ea typeface="HGS明朝E" panose="02020900000000000000" pitchFamily="18" charset="-128"/>
              </a:rPr>
              <a:t>月、</a:t>
            </a:r>
            <a:r>
              <a:rPr lang="en-US" altLang="ja-JP" sz="2000" dirty="0">
                <a:latin typeface="HGS明朝E" panose="02020900000000000000" pitchFamily="18" charset="-128"/>
                <a:ea typeface="HGS明朝E" panose="02020900000000000000" pitchFamily="18" charset="-128"/>
              </a:rPr>
              <a:t>12</a:t>
            </a:r>
            <a:r>
              <a:rPr lang="ja-JP" altLang="en-US" sz="2000" dirty="0">
                <a:latin typeface="HGS明朝E" panose="02020900000000000000" pitchFamily="18" charset="-128"/>
                <a:ea typeface="HGS明朝E" panose="02020900000000000000" pitchFamily="18" charset="-128"/>
              </a:rPr>
              <a:t>月に各</a:t>
            </a:r>
            <a:r>
              <a:rPr lang="en-US" altLang="ja-JP" sz="2000" dirty="0">
                <a:latin typeface="HGS明朝E" panose="02020900000000000000" pitchFamily="18" charset="-128"/>
                <a:ea typeface="HGS明朝E" panose="02020900000000000000" pitchFamily="18" charset="-128"/>
              </a:rPr>
              <a:t>1.3</a:t>
            </a:r>
            <a:r>
              <a:rPr lang="ja-JP" altLang="en-US" sz="2000" dirty="0">
                <a:latin typeface="HGS明朝E" panose="02020900000000000000" pitchFamily="18" charset="-128"/>
                <a:ea typeface="HGS明朝E" panose="02020900000000000000" pitchFamily="18" charset="-128"/>
              </a:rPr>
              <a:t>月分　計</a:t>
            </a:r>
            <a:r>
              <a:rPr lang="en-US" altLang="ja-JP" sz="2000" dirty="0">
                <a:latin typeface="HGS明朝E" panose="02020900000000000000" pitchFamily="18" charset="-128"/>
                <a:ea typeface="HGS明朝E" panose="02020900000000000000" pitchFamily="18" charset="-128"/>
              </a:rPr>
              <a:t>2.6</a:t>
            </a:r>
            <a:r>
              <a:rPr lang="ja-JP" altLang="en-US" sz="2000" dirty="0">
                <a:latin typeface="HGS明朝E" panose="02020900000000000000" pitchFamily="18" charset="-128"/>
                <a:ea typeface="HGS明朝E" panose="02020900000000000000" pitchFamily="18" charset="-128"/>
              </a:rPr>
              <a:t>月分）</a:t>
            </a:r>
          </a:p>
          <a:p>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応募手続</a:t>
            </a:r>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　</a:t>
            </a:r>
          </a:p>
          <a:p>
            <a:r>
              <a:rPr lang="ja-JP" altLang="en-US" sz="2000" dirty="0">
                <a:latin typeface="HGS明朝E" panose="02020900000000000000" pitchFamily="18" charset="-128"/>
                <a:ea typeface="HGS明朝E" panose="02020900000000000000" pitchFamily="18" charset="-128"/>
              </a:rPr>
              <a:t>　（１）募集期間　令和３年２月１７日（水）～定員に達するまで随時募集　　　　　　</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a:t>
            </a:r>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書類が到着し順次、第１次選考を実施します。</a:t>
            </a:r>
          </a:p>
          <a:p>
            <a:r>
              <a:rPr lang="ja-JP" altLang="en-US" sz="2000" dirty="0">
                <a:latin typeface="HGS明朝E" panose="02020900000000000000" pitchFamily="18" charset="-128"/>
                <a:ea typeface="HGS明朝E" panose="02020900000000000000" pitchFamily="18" charset="-128"/>
              </a:rPr>
              <a:t>　（２）提出書類（提出された書類は返却しません）</a:t>
            </a:r>
          </a:p>
          <a:p>
            <a:r>
              <a:rPr lang="ja-JP" altLang="en-US" sz="2000" dirty="0">
                <a:latin typeface="HGS明朝E" panose="02020900000000000000" pitchFamily="18" charset="-128"/>
                <a:ea typeface="HGS明朝E" panose="02020900000000000000" pitchFamily="18" charset="-128"/>
              </a:rPr>
              <a:t>　　　　①「地域おこし協力隊」隊員応募用紙</a:t>
            </a:r>
          </a:p>
          <a:p>
            <a:r>
              <a:rPr lang="ja-JP" altLang="en-US" sz="2000" dirty="0">
                <a:latin typeface="HGS明朝E" panose="02020900000000000000" pitchFamily="18" charset="-128"/>
                <a:ea typeface="HGS明朝E" panose="02020900000000000000" pitchFamily="18" charset="-128"/>
              </a:rPr>
              <a:t>　　　　②履歴書（市販のもので可・直筆及び写真貼付</a:t>
            </a:r>
            <a:r>
              <a:rPr lang="en-US" altLang="ja-JP" sz="2000" dirty="0">
                <a:latin typeface="HGS明朝E" panose="02020900000000000000" pitchFamily="18" charset="-128"/>
                <a:ea typeface="HGS明朝E" panose="02020900000000000000" pitchFamily="18" charset="-128"/>
              </a:rPr>
              <a:t>(Word</a:t>
            </a:r>
            <a:r>
              <a:rPr lang="ja-JP" altLang="en-US" sz="2000" dirty="0">
                <a:latin typeface="HGS明朝E" panose="02020900000000000000" pitchFamily="18" charset="-128"/>
                <a:ea typeface="HGS明朝E" panose="02020900000000000000" pitchFamily="18" charset="-128"/>
              </a:rPr>
              <a:t>等活用も可）</a:t>
            </a:r>
          </a:p>
          <a:p>
            <a:r>
              <a:rPr lang="ja-JP" altLang="en-US" sz="2000" dirty="0">
                <a:latin typeface="HGS明朝E" panose="02020900000000000000" pitchFamily="18" charset="-128"/>
                <a:ea typeface="HGS明朝E" panose="02020900000000000000" pitchFamily="18" charset="-128"/>
              </a:rPr>
              <a:t>　　　　③地域おこし協力隊活動についての作文</a:t>
            </a:r>
            <a:r>
              <a:rPr lang="en-US" altLang="ja-JP" sz="2000" dirty="0">
                <a:latin typeface="HGS明朝E" panose="02020900000000000000" pitchFamily="18" charset="-128"/>
                <a:ea typeface="HGS明朝E" panose="02020900000000000000" pitchFamily="18" charset="-128"/>
              </a:rPr>
              <a:t>(A</a:t>
            </a:r>
            <a:r>
              <a:rPr lang="ja-JP" altLang="en-US" sz="2000" dirty="0">
                <a:latin typeface="HGS明朝E" panose="02020900000000000000" pitchFamily="18" charset="-128"/>
                <a:ea typeface="HGS明朝E" panose="02020900000000000000" pitchFamily="18" charset="-128"/>
              </a:rPr>
              <a:t>４で書式自由、ワープロ可</a:t>
            </a:r>
            <a:r>
              <a:rPr lang="en-US" altLang="ja-JP" sz="2000" dirty="0">
                <a:latin typeface="HGS明朝E" panose="02020900000000000000" pitchFamily="18" charset="-128"/>
                <a:ea typeface="HGS明朝E" panose="02020900000000000000" pitchFamily="18" charset="-128"/>
              </a:rPr>
              <a:t>)</a:t>
            </a:r>
            <a:endParaRPr lang="ja-JP" altLang="en-US"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「地域おこし協力隊に活かしたい私の能力」</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「３年間の活動目標」等について</a:t>
            </a:r>
            <a:r>
              <a:rPr lang="en-US" altLang="ja-JP" sz="2000" dirty="0">
                <a:latin typeface="HGS明朝E" panose="02020900000000000000" pitchFamily="18" charset="-128"/>
                <a:ea typeface="HGS明朝E" panose="02020900000000000000" pitchFamily="18" charset="-128"/>
              </a:rPr>
              <a:t>1,000</a:t>
            </a:r>
            <a:r>
              <a:rPr lang="ja-JP" altLang="en-US" sz="2000" dirty="0">
                <a:latin typeface="HGS明朝E" panose="02020900000000000000" pitchFamily="18" charset="-128"/>
                <a:ea typeface="HGS明朝E" panose="02020900000000000000" pitchFamily="18" charset="-128"/>
              </a:rPr>
              <a:t>字程度にまとめてください。</a:t>
            </a:r>
          </a:p>
          <a:p>
            <a:r>
              <a:rPr lang="ja-JP" altLang="en-US" sz="2000" dirty="0">
                <a:latin typeface="HGS明朝E" panose="02020900000000000000" pitchFamily="18" charset="-128"/>
                <a:ea typeface="HGS明朝E" panose="02020900000000000000" pitchFamily="18" charset="-128"/>
              </a:rPr>
              <a:t>　（３）提出先等　日高村役場企画課まで</a:t>
            </a:r>
          </a:p>
          <a:p>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選考</a:t>
            </a:r>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（選考に係る交通費等は応募者負担となります）</a:t>
            </a:r>
          </a:p>
          <a:p>
            <a:r>
              <a:rPr lang="ja-JP" altLang="en-US" sz="2000" dirty="0">
                <a:latin typeface="HGS明朝E" panose="02020900000000000000" pitchFamily="18" charset="-128"/>
                <a:ea typeface="HGS明朝E" panose="02020900000000000000" pitchFamily="18" charset="-128"/>
              </a:rPr>
              <a:t>　（１）第１次選考</a:t>
            </a:r>
          </a:p>
          <a:p>
            <a:r>
              <a:rPr lang="ja-JP" altLang="en-US" sz="2000" dirty="0">
                <a:latin typeface="HGS明朝E" panose="02020900000000000000" pitchFamily="18" charset="-128"/>
                <a:ea typeface="HGS明朝E" panose="02020900000000000000" pitchFamily="18" charset="-128"/>
              </a:rPr>
              <a:t>　　　　書類選考のうえ、結果を応募者に後日通知します。</a:t>
            </a:r>
            <a:endParaRPr lang="en-US" altLang="ja-JP" sz="2000" dirty="0">
              <a:latin typeface="HGS明朝E" panose="02020900000000000000" pitchFamily="18" charset="-128"/>
              <a:ea typeface="HGS明朝E" panose="02020900000000000000" pitchFamily="18" charset="-128"/>
            </a:endParaRPr>
          </a:p>
          <a:p>
            <a:r>
              <a:rPr lang="ja-JP" altLang="en-US" sz="2000" dirty="0">
                <a:latin typeface="HGS明朝E" panose="02020900000000000000" pitchFamily="18" charset="-128"/>
                <a:ea typeface="HGS明朝E" panose="02020900000000000000" pitchFamily="18" charset="-128"/>
              </a:rPr>
              <a:t>　　　　合格者には２次審査の案内を電話で通知します。</a:t>
            </a:r>
          </a:p>
          <a:p>
            <a:r>
              <a:rPr lang="ja-JP" altLang="en-US" sz="2000" dirty="0">
                <a:latin typeface="HGS明朝E" panose="02020900000000000000" pitchFamily="18" charset="-128"/>
                <a:ea typeface="HGS明朝E" panose="02020900000000000000" pitchFamily="18" charset="-128"/>
              </a:rPr>
              <a:t>　（２）第２次選考（面接）　第１次選考合格者について面接を行ないます。</a:t>
            </a:r>
          </a:p>
          <a:p>
            <a:r>
              <a:rPr lang="ja-JP" altLang="en-US" sz="2000" dirty="0">
                <a:latin typeface="HGS明朝E" panose="02020900000000000000" pitchFamily="18" charset="-128"/>
                <a:ea typeface="HGS明朝E" panose="02020900000000000000" pitchFamily="18" charset="-128"/>
              </a:rPr>
              <a:t>　　　　①日時：第</a:t>
            </a:r>
            <a:r>
              <a:rPr lang="en-US" altLang="ja-JP" sz="2000" dirty="0">
                <a:latin typeface="HGS明朝E" panose="02020900000000000000" pitchFamily="18" charset="-128"/>
                <a:ea typeface="HGS明朝E" panose="02020900000000000000" pitchFamily="18" charset="-128"/>
              </a:rPr>
              <a:t>1</a:t>
            </a:r>
            <a:r>
              <a:rPr lang="ja-JP" altLang="en-US" sz="2000" dirty="0">
                <a:latin typeface="HGS明朝E" panose="02020900000000000000" pitchFamily="18" charset="-128"/>
                <a:ea typeface="HGS明朝E" panose="02020900000000000000" pitchFamily="18" charset="-128"/>
              </a:rPr>
              <a:t>次選考合格者と打ち合わせのうえ、日時を決めます。</a:t>
            </a:r>
          </a:p>
          <a:p>
            <a:r>
              <a:rPr lang="ja-JP" altLang="en-US" sz="2000" dirty="0">
                <a:latin typeface="HGS明朝E" panose="02020900000000000000" pitchFamily="18" charset="-128"/>
                <a:ea typeface="HGS明朝E" panose="02020900000000000000" pitchFamily="18" charset="-128"/>
              </a:rPr>
              <a:t>　　　　②場所：原則として日高村役場</a:t>
            </a:r>
          </a:p>
          <a:p>
            <a:r>
              <a:rPr lang="ja-JP" altLang="en-US" sz="2000" dirty="0">
                <a:latin typeface="HGS明朝E" panose="02020900000000000000" pitchFamily="18" charset="-128"/>
                <a:ea typeface="HGS明朝E" panose="02020900000000000000" pitchFamily="18" charset="-128"/>
              </a:rPr>
              <a:t>　（３）最終選考結果の通知</a:t>
            </a:r>
          </a:p>
          <a:p>
            <a:r>
              <a:rPr lang="ja-JP" altLang="en-US" sz="2000" dirty="0">
                <a:latin typeface="HGS明朝E" panose="02020900000000000000" pitchFamily="18" charset="-128"/>
                <a:ea typeface="HGS明朝E" panose="02020900000000000000" pitchFamily="18" charset="-128"/>
              </a:rPr>
              <a:t>　　　　　合否については、文書で第２次選考参加者に通知します。</a:t>
            </a:r>
            <a:endParaRPr lang="en-US" altLang="ja-JP" sz="2000" dirty="0">
              <a:latin typeface="HGS明朝E" panose="02020900000000000000" pitchFamily="18" charset="-128"/>
              <a:ea typeface="HGS明朝E" panose="02020900000000000000" pitchFamily="18" charset="-128"/>
            </a:endParaRPr>
          </a:p>
          <a:p>
            <a:pPr algn="r"/>
            <a:r>
              <a:rPr lang="ja-JP" altLang="en-US" sz="2000" dirty="0">
                <a:latin typeface="HGS明朝E" panose="02020900000000000000" pitchFamily="18" charset="-128"/>
                <a:ea typeface="HGS明朝E" panose="02020900000000000000" pitchFamily="18" charset="-128"/>
              </a:rPr>
              <a:t>　</a:t>
            </a:r>
            <a:r>
              <a:rPr lang="en-US" altLang="ja-JP" sz="2000" dirty="0">
                <a:latin typeface="HGS明朝E" panose="02020900000000000000" pitchFamily="18" charset="-128"/>
                <a:ea typeface="HGS明朝E" panose="02020900000000000000" pitchFamily="18" charset="-128"/>
              </a:rPr>
              <a:t>※</a:t>
            </a:r>
            <a:r>
              <a:rPr lang="ja-JP" altLang="en-US" sz="2000" dirty="0">
                <a:latin typeface="HGS明朝E" panose="02020900000000000000" pitchFamily="18" charset="-128"/>
                <a:ea typeface="HGS明朝E" panose="02020900000000000000" pitchFamily="18" charset="-128"/>
              </a:rPr>
              <a:t>詳細については、別紙の募集要領を確認ください。</a:t>
            </a:r>
            <a:endParaRPr lang="ja-JP" altLang="ja-JP" sz="2000" dirty="0">
              <a:latin typeface="HGS明朝E" panose="02020900000000000000" pitchFamily="18" charset="-128"/>
              <a:ea typeface="HGS明朝E" panose="02020900000000000000" pitchFamily="18" charset="-128"/>
            </a:endParaRPr>
          </a:p>
        </p:txBody>
      </p:sp>
      <p:sp>
        <p:nvSpPr>
          <p:cNvPr id="7" name="テキスト ボックス 6"/>
          <p:cNvSpPr txBox="1"/>
          <p:nvPr/>
        </p:nvSpPr>
        <p:spPr>
          <a:xfrm>
            <a:off x="4277093" y="14216014"/>
            <a:ext cx="7489457" cy="1758943"/>
          </a:xfrm>
          <a:prstGeom prst="rect">
            <a:avLst/>
          </a:prstGeom>
          <a:noFill/>
          <a:ln>
            <a:solidFill>
              <a:schemeClr val="tx1"/>
            </a:solidFill>
          </a:ln>
        </p:spPr>
        <p:txBody>
          <a:bodyPr wrap="square" rtlCol="0">
            <a:spAutoFit/>
          </a:bodyPr>
          <a:lstStyle/>
          <a:p>
            <a:r>
              <a:rPr lang="en-US" altLang="ja-JP" sz="1805" dirty="0">
                <a:latin typeface="HGS明朝E" panose="02020900000000000000" pitchFamily="18" charset="-128"/>
                <a:ea typeface="HGS明朝E" panose="02020900000000000000" pitchFamily="18" charset="-128"/>
              </a:rPr>
              <a:t>《</a:t>
            </a:r>
            <a:r>
              <a:rPr lang="ja-JP" altLang="en-US" sz="1805" dirty="0">
                <a:latin typeface="HGS明朝E" panose="02020900000000000000" pitchFamily="18" charset="-128"/>
                <a:ea typeface="HGS明朝E" panose="02020900000000000000" pitchFamily="18" charset="-128"/>
              </a:rPr>
              <a:t>応募及びお問合わせ先</a:t>
            </a:r>
            <a:r>
              <a:rPr lang="en-US" altLang="ja-JP" sz="1805" dirty="0">
                <a:latin typeface="HGS明朝E" panose="02020900000000000000" pitchFamily="18" charset="-128"/>
                <a:ea typeface="HGS明朝E" panose="02020900000000000000" pitchFamily="18" charset="-128"/>
              </a:rPr>
              <a:t>》</a:t>
            </a:r>
          </a:p>
          <a:p>
            <a:r>
              <a:rPr lang="ja-JP" altLang="en-US" sz="1805" dirty="0">
                <a:latin typeface="HGS明朝E" panose="02020900000000000000" pitchFamily="18" charset="-128"/>
                <a:ea typeface="HGS明朝E" panose="02020900000000000000" pitchFamily="18" charset="-128"/>
              </a:rPr>
              <a:t>　〒７８１－２１９４　高知県高岡郡日高村本郷６１番地１</a:t>
            </a:r>
          </a:p>
          <a:p>
            <a:r>
              <a:rPr lang="ja-JP" altLang="en-US" sz="1805" dirty="0">
                <a:latin typeface="HGS明朝E" panose="02020900000000000000" pitchFamily="18" charset="-128"/>
                <a:ea typeface="HGS明朝E" panose="02020900000000000000" pitchFamily="18" charset="-128"/>
              </a:rPr>
              <a:t>　　　　　　　　　　　</a:t>
            </a:r>
            <a:r>
              <a:rPr lang="ja-JP" altLang="en-US" sz="1805" i="1" dirty="0">
                <a:latin typeface="HGS明朝E" panose="02020900000000000000" pitchFamily="18" charset="-128"/>
                <a:ea typeface="HGS明朝E" panose="02020900000000000000" pitchFamily="18" charset="-128"/>
              </a:rPr>
              <a:t>日高村役場企画課　地域おこし協力隊担当</a:t>
            </a:r>
          </a:p>
          <a:p>
            <a:r>
              <a:rPr lang="ja-JP" altLang="en-US" sz="1805" i="1" dirty="0">
                <a:latin typeface="HGS明朝E" panose="02020900000000000000" pitchFamily="18" charset="-128"/>
                <a:ea typeface="HGS明朝E" panose="02020900000000000000" pitchFamily="18" charset="-128"/>
              </a:rPr>
              <a:t>　　　　　　　　　　　電話</a:t>
            </a:r>
            <a:r>
              <a:rPr lang="ja-JP" altLang="en-US" sz="1805" dirty="0">
                <a:latin typeface="HGS明朝E" panose="02020900000000000000" pitchFamily="18" charset="-128"/>
                <a:ea typeface="HGS明朝E" panose="02020900000000000000" pitchFamily="18" charset="-128"/>
              </a:rPr>
              <a:t>：　　 ０８８９－２４－５１２６</a:t>
            </a:r>
          </a:p>
          <a:p>
            <a:r>
              <a:rPr lang="ja-JP" altLang="en-US" sz="1805" dirty="0">
                <a:latin typeface="HGS明朝E" panose="02020900000000000000" pitchFamily="18" charset="-128"/>
                <a:ea typeface="HGS明朝E" panose="02020900000000000000" pitchFamily="18" charset="-128"/>
              </a:rPr>
              <a:t>　　　　　　　　　　   ＦＡＸ：　 ０８８９－２４－５２５０</a:t>
            </a:r>
          </a:p>
          <a:p>
            <a:r>
              <a:rPr lang="ja-JP" altLang="en-US" sz="1805" dirty="0">
                <a:latin typeface="HGS明朝E" panose="02020900000000000000" pitchFamily="18" charset="-128"/>
                <a:ea typeface="HGS明朝E" panose="02020900000000000000" pitchFamily="18" charset="-128"/>
              </a:rPr>
              <a:t>　  　　　　　　　　　 Ｅメール： </a:t>
            </a:r>
            <a:r>
              <a:rPr lang="en-US" altLang="ja-JP" sz="1805" dirty="0">
                <a:latin typeface="HGS明朝E" panose="02020900000000000000" pitchFamily="18" charset="-128"/>
                <a:ea typeface="HGS明朝E" panose="02020900000000000000" pitchFamily="18" charset="-128"/>
              </a:rPr>
              <a:t>kikaku@vill.hidaka.lg.jp</a:t>
            </a:r>
          </a:p>
        </p:txBody>
      </p:sp>
    </p:spTree>
    <p:extLst>
      <p:ext uri="{BB962C8B-B14F-4D97-AF65-F5344CB8AC3E}">
        <p14:creationId xmlns:p14="http://schemas.microsoft.com/office/powerpoint/2010/main" val="164683901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TotalTime>
  <Words>992</Words>
  <Application>Microsoft Office PowerPoint</Application>
  <PresentationFormat>ユーザー設定</PresentationFormat>
  <Paragraphs>94</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HGS明朝E</vt:lpstr>
      <vt:lpstr>HGｺﾞｼｯｸM</vt:lpstr>
      <vt:lpstr>HG創英角ﾎﾟｯﾌﾟ体</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31</cp:revision>
  <cp:lastPrinted>2019-11-26T10:16:45Z</cp:lastPrinted>
  <dcterms:created xsi:type="dcterms:W3CDTF">2018-04-18T01:13:06Z</dcterms:created>
  <dcterms:modified xsi:type="dcterms:W3CDTF">2021-02-26T00:59:12Z</dcterms:modified>
</cp:coreProperties>
</file>